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58"/>
  </p:notesMasterIdLst>
  <p:sldIdLst>
    <p:sldId id="402" r:id="rId2"/>
    <p:sldId id="352" r:id="rId3"/>
    <p:sldId id="700" r:id="rId4"/>
    <p:sldId id="707" r:id="rId5"/>
    <p:sldId id="733" r:id="rId6"/>
    <p:sldId id="624" r:id="rId7"/>
    <p:sldId id="729" r:id="rId8"/>
    <p:sldId id="728" r:id="rId9"/>
    <p:sldId id="730" r:id="rId10"/>
    <p:sldId id="731" r:id="rId11"/>
    <p:sldId id="732" r:id="rId12"/>
    <p:sldId id="319" r:id="rId13"/>
    <p:sldId id="709" r:id="rId14"/>
    <p:sldId id="710" r:id="rId15"/>
    <p:sldId id="711" r:id="rId16"/>
    <p:sldId id="712" r:id="rId17"/>
    <p:sldId id="324" r:id="rId18"/>
    <p:sldId id="613" r:id="rId19"/>
    <p:sldId id="734" r:id="rId20"/>
    <p:sldId id="735" r:id="rId21"/>
    <p:sldId id="354" r:id="rId22"/>
    <p:sldId id="333" r:id="rId23"/>
    <p:sldId id="653" r:id="rId24"/>
    <p:sldId id="715" r:id="rId25"/>
    <p:sldId id="716" r:id="rId26"/>
    <p:sldId id="717" r:id="rId27"/>
    <p:sldId id="718" r:id="rId28"/>
    <p:sldId id="719" r:id="rId29"/>
    <p:sldId id="340" r:id="rId30"/>
    <p:sldId id="626" r:id="rId31"/>
    <p:sldId id="720" r:id="rId32"/>
    <p:sldId id="721" r:id="rId33"/>
    <p:sldId id="722" r:id="rId34"/>
    <p:sldId id="723" r:id="rId35"/>
    <p:sldId id="301" r:id="rId36"/>
    <p:sldId id="559" r:id="rId37"/>
    <p:sldId id="724" r:id="rId38"/>
    <p:sldId id="725" r:id="rId39"/>
    <p:sldId id="726" r:id="rId40"/>
    <p:sldId id="727" r:id="rId41"/>
    <p:sldId id="346" r:id="rId42"/>
    <p:sldId id="699" r:id="rId43"/>
    <p:sldId id="713" r:id="rId44"/>
    <p:sldId id="714" r:id="rId45"/>
    <p:sldId id="639" r:id="rId46"/>
    <p:sldId id="600" r:id="rId47"/>
    <p:sldId id="595" r:id="rId48"/>
    <p:sldId id="592" r:id="rId49"/>
    <p:sldId id="593" r:id="rId50"/>
    <p:sldId id="591" r:id="rId51"/>
    <p:sldId id="584" r:id="rId52"/>
    <p:sldId id="312" r:id="rId53"/>
    <p:sldId id="332" r:id="rId54"/>
    <p:sldId id="407" r:id="rId55"/>
    <p:sldId id="672" r:id="rId56"/>
    <p:sldId id="510" r:id="rId5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leitung" id="{89D6D21E-D385-453F-94E6-CDE967A9F97F}">
          <p14:sldIdLst>
            <p14:sldId id="402"/>
            <p14:sldId id="352"/>
          </p14:sldIdLst>
        </p14:section>
        <p14:section name="Update/Nachtrag" id="{C479DA4E-3500-4EA9-9324-054C65AF34EF}">
          <p14:sldIdLst>
            <p14:sldId id="700"/>
            <p14:sldId id="707"/>
            <p14:sldId id="733"/>
            <p14:sldId id="624"/>
          </p14:sldIdLst>
        </p14:section>
        <p14:section name="SMS Phishing" id="{57B810D0-6D03-404A-87AE-06D53919D7FB}">
          <p14:sldIdLst>
            <p14:sldId id="729"/>
            <p14:sldId id="728"/>
            <p14:sldId id="730"/>
            <p14:sldId id="731"/>
            <p14:sldId id="732"/>
          </p14:sldIdLst>
        </p14:section>
        <p14:section name="Fingerabdrücke" id="{F0D9B8D4-6C1F-48E8-892C-F8EA4C856846}">
          <p14:sldIdLst>
            <p14:sldId id="319"/>
            <p14:sldId id="709"/>
            <p14:sldId id="710"/>
            <p14:sldId id="711"/>
            <p14:sldId id="712"/>
          </p14:sldIdLst>
        </p14:section>
        <p14:section name="Experiment" id="{65166838-EA62-4483-9699-20D33B35B871}">
          <p14:sldIdLst>
            <p14:sldId id="324"/>
            <p14:sldId id="613"/>
            <p14:sldId id="734"/>
            <p14:sldId id="735"/>
          </p14:sldIdLst>
        </p14:section>
        <p14:section name="PAUSE" id="{1B681C45-8921-4876-91DD-37FE20D1202C}">
          <p14:sldIdLst>
            <p14:sldId id="354"/>
          </p14:sldIdLst>
        </p14:section>
        <p14:section name="Frühjahrsputz" id="{D08B7B89-89E3-475C-A457-69BCE9EB59C7}">
          <p14:sldIdLst>
            <p14:sldId id="333"/>
            <p14:sldId id="653"/>
            <p14:sldId id="715"/>
            <p14:sldId id="716"/>
            <p14:sldId id="717"/>
            <p14:sldId id="718"/>
            <p14:sldId id="719"/>
          </p14:sldIdLst>
        </p14:section>
        <p14:section name="Gefangenen-Dilemma" id="{B3105E7C-E33C-4A51-8531-36FE8316BC05}">
          <p14:sldIdLst>
            <p14:sldId id="340"/>
            <p14:sldId id="626"/>
            <p14:sldId id="720"/>
            <p14:sldId id="721"/>
            <p14:sldId id="722"/>
            <p14:sldId id="723"/>
          </p14:sldIdLst>
        </p14:section>
        <p14:section name="Cola" id="{A7D2CF45-99B5-4606-91E8-F46B6BAC61CB}">
          <p14:sldIdLst>
            <p14:sldId id="301"/>
            <p14:sldId id="559"/>
            <p14:sldId id="724"/>
            <p14:sldId id="725"/>
            <p14:sldId id="726"/>
            <p14:sldId id="727"/>
          </p14:sldIdLst>
        </p14:section>
        <p14:section name="Kurznachrichten" id="{30F54FD5-3C0E-4E3B-A9E8-EC51F037ADED}">
          <p14:sldIdLst>
            <p14:sldId id="346"/>
            <p14:sldId id="699"/>
            <p14:sldId id="713"/>
            <p14:sldId id="714"/>
            <p14:sldId id="639"/>
            <p14:sldId id="600"/>
            <p14:sldId id="595"/>
            <p14:sldId id="592"/>
            <p14:sldId id="593"/>
            <p14:sldId id="591"/>
            <p14:sldId id="584"/>
          </p14:sldIdLst>
        </p14:section>
        <p14:section name="Quellen" id="{D41EE365-16F0-4F78-A09E-FC1F53C07E53}">
          <p14:sldIdLst>
            <p14:sldId id="312"/>
            <p14:sldId id="332"/>
          </p14:sldIdLst>
        </p14:section>
        <p14:section name="Hausmeisterliches" id="{304CD7B7-5C7A-491C-AB81-2C81378AD7E7}">
          <p14:sldIdLst>
            <p14:sldId id="407"/>
            <p14:sldId id="672"/>
            <p14:sldId id="5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A72F"/>
    <a:srgbClr val="D74839"/>
    <a:srgbClr val="FF0000"/>
    <a:srgbClr val="D2B478"/>
    <a:srgbClr val="C2C0B4"/>
    <a:srgbClr val="3F96E5"/>
    <a:srgbClr val="EDDFC6"/>
    <a:srgbClr val="CBCBCB"/>
    <a:srgbClr val="92D050"/>
    <a:srgbClr val="1AD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7156" autoAdjust="0"/>
  </p:normalViewPr>
  <p:slideViewPr>
    <p:cSldViewPr snapToGrid="0">
      <p:cViewPr varScale="1">
        <p:scale>
          <a:sx n="119" d="100"/>
          <a:sy n="119" d="100"/>
        </p:scale>
        <p:origin x="120"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51C31-A0E0-41BB-A952-CED504C0FD2A}" type="datetimeFigureOut">
              <a:rPr lang="de-CH" smtClean="0"/>
              <a:t>16.05.2026</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DE8BD-C77B-44CD-AD6A-748213750AF2}" type="slidenum">
              <a:rPr lang="de-CH" smtClean="0"/>
              <a:t>‹#›</a:t>
            </a:fld>
            <a:endParaRPr lang="de-CH"/>
          </a:p>
        </p:txBody>
      </p:sp>
    </p:spTree>
    <p:extLst>
      <p:ext uri="{BB962C8B-B14F-4D97-AF65-F5344CB8AC3E}">
        <p14:creationId xmlns:p14="http://schemas.microsoft.com/office/powerpoint/2010/main" val="137993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4</a:t>
            </a:fld>
            <a:endParaRPr lang="de-CH"/>
          </a:p>
        </p:txBody>
      </p:sp>
    </p:spTree>
    <p:extLst>
      <p:ext uri="{BB962C8B-B14F-4D97-AF65-F5344CB8AC3E}">
        <p14:creationId xmlns:p14="http://schemas.microsoft.com/office/powerpoint/2010/main" val="3708683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AF057-4125-CA44-3874-6E3348C71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76045-055C-99DE-03FC-85C5A56EC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CBADA-483C-73A6-05ED-90359100626C}"/>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D26AB1AD-92CE-7E3D-52E8-3E23F5D8392D}"/>
              </a:ext>
            </a:extLst>
          </p:cNvPr>
          <p:cNvSpPr>
            <a:spLocks noGrp="1"/>
          </p:cNvSpPr>
          <p:nvPr>
            <p:ph type="sldNum" sz="quarter" idx="5"/>
          </p:nvPr>
        </p:nvSpPr>
        <p:spPr/>
        <p:txBody>
          <a:bodyPr/>
          <a:lstStyle/>
          <a:p>
            <a:fld id="{28FDE8BD-C77B-44CD-AD6A-748213750AF2}" type="slidenum">
              <a:rPr lang="de-CH" smtClean="0"/>
              <a:t>7</a:t>
            </a:fld>
            <a:endParaRPr lang="de-CH"/>
          </a:p>
        </p:txBody>
      </p:sp>
    </p:spTree>
    <p:extLst>
      <p:ext uri="{BB962C8B-B14F-4D97-AF65-F5344CB8AC3E}">
        <p14:creationId xmlns:p14="http://schemas.microsoft.com/office/powerpoint/2010/main" val="190609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12</a:t>
            </a:fld>
            <a:endParaRPr lang="de-CH"/>
          </a:p>
        </p:txBody>
      </p:sp>
    </p:spTree>
    <p:extLst>
      <p:ext uri="{BB962C8B-B14F-4D97-AF65-F5344CB8AC3E}">
        <p14:creationId xmlns:p14="http://schemas.microsoft.com/office/powerpoint/2010/main" val="244891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22</a:t>
            </a:fld>
            <a:endParaRPr lang="de-CH"/>
          </a:p>
        </p:txBody>
      </p:sp>
    </p:spTree>
    <p:extLst>
      <p:ext uri="{BB962C8B-B14F-4D97-AF65-F5344CB8AC3E}">
        <p14:creationId xmlns:p14="http://schemas.microsoft.com/office/powerpoint/2010/main" val="328625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23</a:t>
            </a:fld>
            <a:endParaRPr lang="de-CH"/>
          </a:p>
        </p:txBody>
      </p:sp>
    </p:spTree>
    <p:extLst>
      <p:ext uri="{BB962C8B-B14F-4D97-AF65-F5344CB8AC3E}">
        <p14:creationId xmlns:p14="http://schemas.microsoft.com/office/powerpoint/2010/main" val="817673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29</a:t>
            </a:fld>
            <a:endParaRPr lang="de-CH"/>
          </a:p>
        </p:txBody>
      </p:sp>
    </p:spTree>
    <p:extLst>
      <p:ext uri="{BB962C8B-B14F-4D97-AF65-F5344CB8AC3E}">
        <p14:creationId xmlns:p14="http://schemas.microsoft.com/office/powerpoint/2010/main" val="153458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35</a:t>
            </a:fld>
            <a:endParaRPr lang="de-CH"/>
          </a:p>
        </p:txBody>
      </p:sp>
    </p:spTree>
    <p:extLst>
      <p:ext uri="{BB962C8B-B14F-4D97-AF65-F5344CB8AC3E}">
        <p14:creationId xmlns:p14="http://schemas.microsoft.com/office/powerpoint/2010/main" val="145095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41</a:t>
            </a:fld>
            <a:endParaRPr lang="de-CH"/>
          </a:p>
        </p:txBody>
      </p:sp>
    </p:spTree>
    <p:extLst>
      <p:ext uri="{BB962C8B-B14F-4D97-AF65-F5344CB8AC3E}">
        <p14:creationId xmlns:p14="http://schemas.microsoft.com/office/powerpoint/2010/main" val="261944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26950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de-CH" noProof="0"/>
              <a:t>Click </a:t>
            </a:r>
            <a:r>
              <a:rPr lang="de-CH" noProof="0" dirty="0" err="1"/>
              <a:t>to</a:t>
            </a:r>
            <a:r>
              <a:rPr lang="de-CH" noProof="0" dirty="0"/>
              <a:t> </a:t>
            </a:r>
            <a:r>
              <a:rPr lang="de-CH" noProof="0" dirty="0" err="1"/>
              <a:t>edit</a:t>
            </a:r>
            <a:r>
              <a:rPr lang="de-CH" noProof="0" dirty="0"/>
              <a:t> Master title style</a:t>
            </a:r>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CH" noProof="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9" name="Slide Number Placeholder 8">
            <a:extLst>
              <a:ext uri="{FF2B5EF4-FFF2-40B4-BE49-F238E27FC236}">
                <a16:creationId xmlns:a16="http://schemas.microsoft.com/office/drawing/2014/main" id="{D85B159A-FA13-9DE0-39D3-E56BCC1D41C6}"/>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974040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0EDCEDA8-9746-60E2-22D5-CC2F7996F9AB}"/>
              </a:ext>
            </a:extLst>
          </p:cNvPr>
          <p:cNvSpPr>
            <a:spLocks noGrp="1"/>
          </p:cNvSpPr>
          <p:nvPr>
            <p:ph type="dt" sz="half" idx="10"/>
          </p:nvPr>
        </p:nvSpPr>
        <p:spPr>
          <a:xfrm rot="5400000">
            <a:off x="10469432" y="4804672"/>
            <a:ext cx="2653508" cy="365125"/>
          </a:xfrm>
          <a:prstGeom prst="rect">
            <a:avLst/>
          </a:prstGeom>
        </p:spPr>
        <p:txBody>
          <a:bodyPr/>
          <a:lstStyle/>
          <a:p>
            <a:fld id="{D6D27117-960A-4425-9034-E4701464B4F3}" type="datetime1">
              <a:rPr lang="en-US" smtClean="0"/>
              <a:t>5/16/2026</a:t>
            </a:fld>
            <a:endParaRPr lang="en-US"/>
          </a:p>
        </p:txBody>
      </p:sp>
      <p:sp>
        <p:nvSpPr>
          <p:cNvPr id="9" name="Footer Placeholder 8">
            <a:extLst>
              <a:ext uri="{FF2B5EF4-FFF2-40B4-BE49-F238E27FC236}">
                <a16:creationId xmlns:a16="http://schemas.microsoft.com/office/drawing/2014/main" id="{20C1468B-0B78-6F06-9898-52A5D5A5182B}"/>
              </a:ext>
            </a:extLst>
          </p:cNvPr>
          <p:cNvSpPr>
            <a:spLocks noGrp="1"/>
          </p:cNvSpPr>
          <p:nvPr>
            <p:ph type="ftr" sz="quarter" idx="11"/>
          </p:nvPr>
        </p:nvSpPr>
        <p:spPr>
          <a:xfrm>
            <a:off x="8627802" y="6390008"/>
            <a:ext cx="2885686" cy="365125"/>
          </a:xfrm>
          <a:prstGeom prst="rect">
            <a:avLst/>
          </a:prstGeom>
        </p:spPr>
        <p:txBody>
          <a:bodyPr/>
          <a:lstStyle/>
          <a:p>
            <a:r>
              <a:rPr lang="en-US"/>
              <a:t>KoMi Event – Künstliche Intelligenz</a:t>
            </a:r>
            <a:endParaRPr lang="en-US" dirty="0"/>
          </a:p>
        </p:txBody>
      </p:sp>
      <p:sp>
        <p:nvSpPr>
          <p:cNvPr id="11" name="Slide Number Placeholder 10">
            <a:extLst>
              <a:ext uri="{FF2B5EF4-FFF2-40B4-BE49-F238E27FC236}">
                <a16:creationId xmlns:a16="http://schemas.microsoft.com/office/drawing/2014/main" id="{16BF6AA8-D431-58D7-6FFA-B45F219F1B61}"/>
              </a:ext>
            </a:extLst>
          </p:cNvPr>
          <p:cNvSpPr>
            <a:spLocks noGrp="1"/>
          </p:cNvSpPr>
          <p:nvPr>
            <p:ph type="sldNum" sz="quarter" idx="12"/>
          </p:nvPr>
        </p:nvSpPr>
        <p:spPr/>
        <p:txBody>
          <a:bodyPr/>
          <a:lstStyle/>
          <a:p>
            <a:fld id="{5A33CB2A-1702-4C1D-9CC4-8D472D39F19E}" type="slidenum">
              <a:rPr lang="en-US" smtClean="0"/>
              <a:t>‹#›</a:t>
            </a:fld>
            <a:endParaRPr lang="en-US"/>
          </a:p>
        </p:txBody>
      </p:sp>
      <p:sp>
        <p:nvSpPr>
          <p:cNvPr id="12" name="Freeform: Shape 11">
            <a:extLst>
              <a:ext uri="{FF2B5EF4-FFF2-40B4-BE49-F238E27FC236}">
                <a16:creationId xmlns:a16="http://schemas.microsoft.com/office/drawing/2014/main" id="{28FD5A35-F08B-B931-1328-643245FAE3D6}"/>
              </a:ext>
              <a:ext uri="{C183D7F6-B498-43B3-948B-1728B52AA6E4}">
                <adec:decorative xmlns:adec="http://schemas.microsoft.com/office/drawing/2017/decorative" val="1"/>
              </a:ext>
            </a:extLst>
          </p:cNvPr>
          <p:cNvSpPr/>
          <p:nvPr userDrawn="1"/>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3191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528761" y="369737"/>
            <a:ext cx="11143753" cy="53671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528762" y="1089329"/>
            <a:ext cx="53475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4" y="1089329"/>
            <a:ext cx="53227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4A03565A-AFD4-AF78-18C3-7355F2DF8E5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70635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115A1BF-7BB3-F2E7-B6A6-AC8DA7192FD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78587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85353"/>
            <a:ext cx="5980112" cy="5228636"/>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520810" y="1085353"/>
            <a:ext cx="4251215" cy="5228636"/>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0">
            <a:extLst>
              <a:ext uri="{FF2B5EF4-FFF2-40B4-BE49-F238E27FC236}">
                <a16:creationId xmlns:a16="http://schemas.microsoft.com/office/drawing/2014/main" id="{10F67DA6-2A73-D253-E6D4-0F844DE15967}"/>
              </a:ext>
            </a:extLst>
          </p:cNvPr>
          <p:cNvSpPr>
            <a:spLocks noGrp="1"/>
          </p:cNvSpPr>
          <p:nvPr>
            <p:ph type="title"/>
          </p:nvPr>
        </p:nvSpPr>
        <p:spPr/>
        <p:txBody>
          <a:bodyPr/>
          <a:lstStyle/>
          <a:p>
            <a:r>
              <a:rPr lang="en-US"/>
              <a:t>Click to edit Master title style</a:t>
            </a:r>
            <a:endParaRPr lang="de-CH"/>
          </a:p>
        </p:txBody>
      </p:sp>
      <p:sp>
        <p:nvSpPr>
          <p:cNvPr id="20" name="Slide Number Placeholder 19">
            <a:extLst>
              <a:ext uri="{FF2B5EF4-FFF2-40B4-BE49-F238E27FC236}">
                <a16:creationId xmlns:a16="http://schemas.microsoft.com/office/drawing/2014/main" id="{DFD119BC-E653-87F5-D8FB-05114C8568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77304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520810" y="369737"/>
            <a:ext cx="11163632" cy="540687"/>
          </a:xfrm>
          <a:prstGeom prst="rect">
            <a:avLst/>
          </a:prstGeom>
        </p:spPr>
        <p:txBody>
          <a:bodyPr vert="horz" lIns="91440" tIns="45720" rIns="91440" bIns="4572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516098" y="1093305"/>
            <a:ext cx="11159803" cy="5220684"/>
          </a:xfrm>
          <a:prstGeom prst="rect">
            <a:avLst/>
          </a:prstGeom>
        </p:spPr>
        <p:txBody>
          <a:bodyPr vert="horz" lIns="91440" tIns="45720" rIns="91440" bIns="45720" rtlCol="0">
            <a:noAutofit/>
          </a:body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513488" y="6390008"/>
            <a:ext cx="473207" cy="365125"/>
          </a:xfrm>
          <a:prstGeom prst="rect">
            <a:avLst/>
          </a:prstGeom>
        </p:spPr>
        <p:txBody>
          <a:bodyPr vert="horz" lIns="91440" tIns="45720" rIns="91440" bIns="45720" rtlCol="0" anchor="ctr"/>
          <a:lstStyle>
            <a:lvl1pPr algn="r">
              <a:defRPr sz="1100" b="0">
                <a:solidFill>
                  <a:schemeClr val="tx1"/>
                </a:solidFill>
              </a:defRPr>
            </a:lvl1pPr>
          </a:lstStyle>
          <a:p>
            <a:fld id="{5A33CB2A-1702-4C1D-9CC4-8D472D39F19E}" type="slidenum">
              <a:rPr lang="en-US" smtClean="0"/>
              <a:pPr/>
              <a:t>‹#›</a:t>
            </a:fld>
            <a:endParaRPr lang="en-US" dirty="0"/>
          </a:p>
        </p:txBody>
      </p:sp>
      <p:pic>
        <p:nvPicPr>
          <p:cNvPr id="8" name="Picture 7" descr="A silhouette of a person and person&#10;&#10;Description automatically generated">
            <a:extLst>
              <a:ext uri="{FF2B5EF4-FFF2-40B4-BE49-F238E27FC236}">
                <a16:creationId xmlns:a16="http://schemas.microsoft.com/office/drawing/2014/main" id="{7AFEF34E-105A-33A1-9E8C-194422EE781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1135802" y="0"/>
            <a:ext cx="1056198" cy="911206"/>
          </a:xfrm>
          <a:prstGeom prst="rect">
            <a:avLst/>
          </a:prstGeom>
        </p:spPr>
      </p:pic>
      <p:sp>
        <p:nvSpPr>
          <p:cNvPr id="9" name="TextBox 8">
            <a:extLst>
              <a:ext uri="{FF2B5EF4-FFF2-40B4-BE49-F238E27FC236}">
                <a16:creationId xmlns:a16="http://schemas.microsoft.com/office/drawing/2014/main" id="{2376B1B6-6E5B-A459-B03E-9B20CB46E043}"/>
              </a:ext>
            </a:extLst>
          </p:cNvPr>
          <p:cNvSpPr txBox="1"/>
          <p:nvPr userDrawn="1"/>
        </p:nvSpPr>
        <p:spPr>
          <a:xfrm>
            <a:off x="11169916" y="671434"/>
            <a:ext cx="1091966" cy="276999"/>
          </a:xfrm>
          <a:prstGeom prst="rect">
            <a:avLst/>
          </a:prstGeom>
          <a:noFill/>
        </p:spPr>
        <p:txBody>
          <a:bodyPr wrap="none" rtlCol="0">
            <a:spAutoFit/>
          </a:bodyPr>
          <a:lstStyle/>
          <a:p>
            <a:r>
              <a:rPr lang="en-US" sz="1200" b="1" dirty="0" err="1">
                <a:solidFill>
                  <a:srgbClr val="92D050"/>
                </a:solidFill>
              </a:rPr>
              <a:t>KoMi</a:t>
            </a:r>
            <a:r>
              <a:rPr lang="en-US" sz="1200" b="1" dirty="0">
                <a:solidFill>
                  <a:srgbClr val="92D050"/>
                </a:solidFill>
              </a:rPr>
              <a:t> Soirée</a:t>
            </a:r>
            <a:endParaRPr lang="de-CH" sz="1200" b="1" dirty="0">
              <a:solidFill>
                <a:srgbClr val="92D050"/>
              </a:solidFill>
            </a:endParaRPr>
          </a:p>
        </p:txBody>
      </p:sp>
    </p:spTree>
    <p:extLst>
      <p:ext uri="{BB962C8B-B14F-4D97-AF65-F5344CB8AC3E}">
        <p14:creationId xmlns:p14="http://schemas.microsoft.com/office/powerpoint/2010/main" val="20423061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88" r:id="rId5"/>
    <p:sldLayoutId id="2147483689" r:id="rId6"/>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gif"/><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gif"/><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de.wikipedia.org/wiki/Gefangenendilemma" TargetMode="External"/><Relationship Id="rId7" Type="http://schemas.openxmlformats.org/officeDocument/2006/relationships/hyperlink" Target="https://www.srf.ch/play/tv/kassensturz/video/sms-blaster---die-perfide-betrugsmasche-aus-dem-kofferraum" TargetMode="External"/><Relationship Id="rId2" Type="http://schemas.openxmlformats.org/officeDocument/2006/relationships/hyperlink" Target="https://www.nzz.ch/wissenschaft/von-sonnencreme-bis-facelift-was-bei-einem-alternden-gesicht-hilft-ld.1867954" TargetMode="External"/><Relationship Id="rId1" Type="http://schemas.openxmlformats.org/officeDocument/2006/relationships/slideLayout" Target="../slideLayouts/slideLayout6.xml"/><Relationship Id="rId6" Type="http://schemas.openxmlformats.org/officeDocument/2006/relationships/hyperlink" Target="https://www.autobild.de/artikel/der-auto-bild-verbrauchs-test-55631.html" TargetMode="External"/><Relationship Id="rId5" Type="http://schemas.openxmlformats.org/officeDocument/2006/relationships/hyperlink" Target="https://www.heise.de/ratgeber/Elektro-SUVs-und-Hybride-im-Vergleich-Das-kosten-BMW-iX3-und-Mercedes-Benz-GLC-11185539.html" TargetMode="External"/><Relationship Id="rId4" Type="http://schemas.openxmlformats.org/officeDocument/2006/relationships/hyperlink" Target="https://www.heise.de/news/ADAC-Pannenstatistik-E-Autos-sind-zuverlaessiger-als-Verbrenner-11277772.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nzz.ch/nzz-am-sonntag/report-und-debatte/historische-bilder-die-geschichten-hinter-ikonischen-fotos-ld.1879296" TargetMode="External"/><Relationship Id="rId7" Type="http://schemas.openxmlformats.org/officeDocument/2006/relationships/hyperlink" Target="https://www.nzz.ch/wirtschaft/a-girls-best-friend-der-mythos-vom-exklusiven-diamanten-wankt-ld.1895405" TargetMode="External"/><Relationship Id="rId2" Type="http://schemas.openxmlformats.org/officeDocument/2006/relationships/hyperlink" Target="https://www.komm-mach-mint.de/schuelerinnen/experimente/alle-experimente/die-luftballonrakete" TargetMode="External"/><Relationship Id="rId1" Type="http://schemas.openxmlformats.org/officeDocument/2006/relationships/slideLayout" Target="../slideLayouts/slideLayout6.xml"/><Relationship Id="rId6" Type="http://schemas.openxmlformats.org/officeDocument/2006/relationships/hyperlink" Target="https://de.wikipedia.org/wiki/Farbsystem" TargetMode="External"/><Relationship Id="rId5" Type="http://schemas.openxmlformats.org/officeDocument/2006/relationships/hyperlink" Target="https://www.instagram.com/arbeitfails/" TargetMode="External"/><Relationship Id="rId4" Type="http://schemas.openxmlformats.org/officeDocument/2006/relationships/hyperlink" Target="https://www.instagram.com/arbeiterfails/?g=5"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5" Type="http://schemas.openxmlformats.org/officeDocument/2006/relationships/image" Target="../media/image119.jpeg"/><Relationship Id="rId4" Type="http://schemas.openxmlformats.org/officeDocument/2006/relationships/image" Target="../media/image118.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03B7-D567-27CB-A762-43C3F6D77E0F}"/>
              </a:ext>
            </a:extLst>
          </p:cNvPr>
          <p:cNvSpPr>
            <a:spLocks noGrp="1"/>
          </p:cNvSpPr>
          <p:nvPr>
            <p:ph type="title"/>
          </p:nvPr>
        </p:nvSpPr>
        <p:spPr/>
        <p:txBody>
          <a:bodyPr/>
          <a:lstStyle/>
          <a:p>
            <a:endParaRPr lang="de-CH" dirty="0"/>
          </a:p>
        </p:txBody>
      </p:sp>
      <p:sp>
        <p:nvSpPr>
          <p:cNvPr id="4" name="Slide Number Placeholder 3">
            <a:extLst>
              <a:ext uri="{FF2B5EF4-FFF2-40B4-BE49-F238E27FC236}">
                <a16:creationId xmlns:a16="http://schemas.microsoft.com/office/drawing/2014/main" id="{013F2B9A-54FA-0A40-3B38-E64C7D917936}"/>
              </a:ext>
            </a:extLst>
          </p:cNvPr>
          <p:cNvSpPr>
            <a:spLocks noGrp="1"/>
          </p:cNvSpPr>
          <p:nvPr>
            <p:ph type="sldNum" sz="quarter" idx="12"/>
          </p:nvPr>
        </p:nvSpPr>
        <p:spPr/>
        <p:txBody>
          <a:bodyPr/>
          <a:lstStyle/>
          <a:p>
            <a:fld id="{5A33CB2A-1702-4C1D-9CC4-8D472D39F19E}" type="slidenum">
              <a:rPr lang="en-US" smtClean="0"/>
              <a:t>1</a:t>
            </a:fld>
            <a:endParaRPr lang="en-US"/>
          </a:p>
        </p:txBody>
      </p:sp>
      <p:sp>
        <p:nvSpPr>
          <p:cNvPr id="5" name="Rectangle: Rounded Corners 4">
            <a:extLst>
              <a:ext uri="{FF2B5EF4-FFF2-40B4-BE49-F238E27FC236}">
                <a16:creationId xmlns:a16="http://schemas.microsoft.com/office/drawing/2014/main" id="{139D3DC7-1228-2F53-B2EA-7F50CA203B45}"/>
              </a:ext>
            </a:extLst>
          </p:cNvPr>
          <p:cNvSpPr/>
          <p:nvPr/>
        </p:nvSpPr>
        <p:spPr>
          <a:xfrm>
            <a:off x="3874688" y="1514351"/>
            <a:ext cx="4854872" cy="387468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spcBef>
                <a:spcPts val="1200"/>
              </a:spcBef>
            </a:pPr>
            <a:r>
              <a:rPr lang="de-CH" sz="2400" b="1" dirty="0">
                <a:solidFill>
                  <a:sysClr val="windowText" lastClr="000000"/>
                </a:solidFill>
              </a:rPr>
              <a:t>Empfehlung</a:t>
            </a:r>
          </a:p>
          <a:p>
            <a:pPr algn="ctr">
              <a:spcBef>
                <a:spcPts val="1200"/>
              </a:spcBef>
            </a:pPr>
            <a:r>
              <a:rPr lang="de-CH" sz="2400" dirty="0">
                <a:solidFill>
                  <a:sysClr val="windowText" lastClr="000000"/>
                </a:solidFill>
              </a:rPr>
              <a:t>Sieh’ Dir die Folien im Präsentations-Modus an!</a:t>
            </a:r>
          </a:p>
          <a:p>
            <a:pPr algn="ctr">
              <a:spcBef>
                <a:spcPts val="1200"/>
              </a:spcBef>
            </a:pPr>
            <a:r>
              <a:rPr lang="de-CH" sz="2400" dirty="0">
                <a:solidFill>
                  <a:sysClr val="windowText" lastClr="000000"/>
                </a:solidFill>
              </a:rPr>
              <a:t>Es gibt etliche Animationen und später auftauchende Elemente können andere überdecken.</a:t>
            </a:r>
          </a:p>
        </p:txBody>
      </p:sp>
    </p:spTree>
    <p:extLst>
      <p:ext uri="{BB962C8B-B14F-4D97-AF65-F5344CB8AC3E}">
        <p14:creationId xmlns:p14="http://schemas.microsoft.com/office/powerpoint/2010/main" val="155505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4733-CE09-C25A-5CB7-7391CDF3A6B6}"/>
              </a:ext>
            </a:extLst>
          </p:cNvPr>
          <p:cNvSpPr>
            <a:spLocks noGrp="1"/>
          </p:cNvSpPr>
          <p:nvPr>
            <p:ph type="title"/>
          </p:nvPr>
        </p:nvSpPr>
        <p:spPr/>
        <p:txBody>
          <a:bodyPr/>
          <a:lstStyle/>
          <a:p>
            <a:r>
              <a:rPr lang="de-CH" dirty="0"/>
              <a:t>Wie funktioniert das überhaupt? </a:t>
            </a:r>
            <a:br>
              <a:rPr lang="de-CH" dirty="0"/>
            </a:br>
            <a:r>
              <a:rPr lang="de-CH" dirty="0"/>
              <a:t>Woher kennen denn die meine Nummer?</a:t>
            </a:r>
          </a:p>
        </p:txBody>
      </p:sp>
      <p:sp>
        <p:nvSpPr>
          <p:cNvPr id="3" name="Content Placeholder 2">
            <a:extLst>
              <a:ext uri="{FF2B5EF4-FFF2-40B4-BE49-F238E27FC236}">
                <a16:creationId xmlns:a16="http://schemas.microsoft.com/office/drawing/2014/main" id="{E8F59CE3-F770-FA6D-3A33-EFC171F7BF68}"/>
              </a:ext>
            </a:extLst>
          </p:cNvPr>
          <p:cNvSpPr>
            <a:spLocks noGrp="1"/>
          </p:cNvSpPr>
          <p:nvPr>
            <p:ph idx="1"/>
          </p:nvPr>
        </p:nvSpPr>
        <p:spPr>
          <a:xfrm>
            <a:off x="516099" y="1391919"/>
            <a:ext cx="7427173" cy="4922069"/>
          </a:xfrm>
        </p:spPr>
        <p:txBody>
          <a:bodyPr/>
          <a:lstStyle/>
          <a:p>
            <a:r>
              <a:rPr lang="de-CH" dirty="0"/>
              <a:t>Die Gauner verwenden dazu einen sogenannten «SMS Blaster». Der wird in Fahrzeugen und sogar in einem Rucksack transportiert.</a:t>
            </a:r>
          </a:p>
          <a:p>
            <a:r>
              <a:rPr lang="de-CH" dirty="0"/>
              <a:t>Dieser Blaster simuliert eine Mobilfunkantenne.</a:t>
            </a:r>
          </a:p>
          <a:p>
            <a:r>
              <a:rPr lang="de-CH" dirty="0"/>
              <a:t>Da sich Mobilgeräte immer mit der stärksten Antenne verbinden, zieht der Blaster alle Mobilgeräte seiner Umgebung an sich.</a:t>
            </a:r>
          </a:p>
          <a:p>
            <a:r>
              <a:rPr lang="de-CH" b="1" dirty="0"/>
              <a:t>Der Trick</a:t>
            </a:r>
            <a:br>
              <a:rPr lang="de-CH" dirty="0"/>
            </a:br>
            <a:r>
              <a:rPr lang="de-CH" dirty="0"/>
              <a:t>Der Blaster simuliert eine «alte» Antenne, die nur 2G </a:t>
            </a:r>
            <a:br>
              <a:rPr lang="de-CH" dirty="0"/>
            </a:br>
            <a:r>
              <a:rPr lang="de-CH" dirty="0"/>
              <a:t>kann. Und bei 2G gibt es die Möglichkeit an alle </a:t>
            </a:r>
            <a:br>
              <a:rPr lang="de-CH" dirty="0"/>
            </a:br>
            <a:r>
              <a:rPr lang="de-CH" dirty="0"/>
              <a:t>angeschlossenen Geräte eine SMS zu schicken, </a:t>
            </a:r>
            <a:br>
              <a:rPr lang="de-CH" dirty="0"/>
            </a:br>
            <a:r>
              <a:rPr lang="de-CH" dirty="0"/>
              <a:t>auch wenn man die Nummer </a:t>
            </a:r>
            <a:r>
              <a:rPr lang="de-CH" b="1" dirty="0"/>
              <a:t>nicht </a:t>
            </a:r>
            <a:r>
              <a:rPr lang="de-CH" dirty="0"/>
              <a:t>kennt.</a:t>
            </a:r>
          </a:p>
          <a:p>
            <a:endParaRPr lang="de-CH" dirty="0"/>
          </a:p>
        </p:txBody>
      </p:sp>
      <p:sp>
        <p:nvSpPr>
          <p:cNvPr id="4" name="Slide Number Placeholder 3">
            <a:extLst>
              <a:ext uri="{FF2B5EF4-FFF2-40B4-BE49-F238E27FC236}">
                <a16:creationId xmlns:a16="http://schemas.microsoft.com/office/drawing/2014/main" id="{300CCBEF-84F4-24DF-FAC7-8E84C2412911}"/>
              </a:ext>
            </a:extLst>
          </p:cNvPr>
          <p:cNvSpPr>
            <a:spLocks noGrp="1"/>
          </p:cNvSpPr>
          <p:nvPr>
            <p:ph type="sldNum" sz="quarter" idx="12"/>
          </p:nvPr>
        </p:nvSpPr>
        <p:spPr/>
        <p:txBody>
          <a:bodyPr/>
          <a:lstStyle/>
          <a:p>
            <a:fld id="{5A33CB2A-1702-4C1D-9CC4-8D472D39F19E}" type="slidenum">
              <a:rPr lang="en-US" smtClean="0"/>
              <a:t>10</a:t>
            </a:fld>
            <a:endParaRPr lang="en-US"/>
          </a:p>
        </p:txBody>
      </p:sp>
      <p:pic>
        <p:nvPicPr>
          <p:cNvPr id="6" name="Picture 5">
            <a:extLst>
              <a:ext uri="{FF2B5EF4-FFF2-40B4-BE49-F238E27FC236}">
                <a16:creationId xmlns:a16="http://schemas.microsoft.com/office/drawing/2014/main" id="{EDE7B3DC-EDC5-B984-7CFD-5435A4EE6848}"/>
              </a:ext>
            </a:extLst>
          </p:cNvPr>
          <p:cNvPicPr>
            <a:picLocks noChangeAspect="1"/>
          </p:cNvPicPr>
          <p:nvPr/>
        </p:nvPicPr>
        <p:blipFill>
          <a:blip r:embed="rId2"/>
          <a:stretch>
            <a:fillRect/>
          </a:stretch>
        </p:blipFill>
        <p:spPr>
          <a:xfrm>
            <a:off x="8666480" y="1093305"/>
            <a:ext cx="3320215" cy="2490161"/>
          </a:xfrm>
          <a:prstGeom prst="rect">
            <a:avLst/>
          </a:prstGeom>
        </p:spPr>
      </p:pic>
      <p:pic>
        <p:nvPicPr>
          <p:cNvPr id="5" name="Picture 4" descr="Google Online Security Blog: Keeping your Android device safe from text  message fraud">
            <a:extLst>
              <a:ext uri="{FF2B5EF4-FFF2-40B4-BE49-F238E27FC236}">
                <a16:creationId xmlns:a16="http://schemas.microsoft.com/office/drawing/2014/main" id="{30965980-6771-D0BA-D534-42CEB235ECEE}"/>
              </a:ext>
            </a:extLst>
          </p:cNvPr>
          <p:cNvPicPr>
            <a:picLocks noChangeAspect="1"/>
          </p:cNvPicPr>
          <p:nvPr/>
        </p:nvPicPr>
        <p:blipFill>
          <a:blip r:embed="rId3"/>
          <a:stretch>
            <a:fillRect/>
          </a:stretch>
        </p:blipFill>
        <p:spPr>
          <a:xfrm>
            <a:off x="6451600" y="3494460"/>
            <a:ext cx="5535095" cy="28955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462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60EF-8441-08DF-39E3-CA8E31317A61}"/>
              </a:ext>
            </a:extLst>
          </p:cNvPr>
          <p:cNvSpPr>
            <a:spLocks noGrp="1"/>
          </p:cNvSpPr>
          <p:nvPr>
            <p:ph type="title"/>
          </p:nvPr>
        </p:nvSpPr>
        <p:spPr/>
        <p:txBody>
          <a:bodyPr/>
          <a:lstStyle/>
          <a:p>
            <a:r>
              <a:rPr lang="de-CH" dirty="0"/>
              <a:t>Gegenmassnahmen</a:t>
            </a:r>
          </a:p>
        </p:txBody>
      </p:sp>
      <p:sp>
        <p:nvSpPr>
          <p:cNvPr id="3" name="Content Placeholder 2">
            <a:extLst>
              <a:ext uri="{FF2B5EF4-FFF2-40B4-BE49-F238E27FC236}">
                <a16:creationId xmlns:a16="http://schemas.microsoft.com/office/drawing/2014/main" id="{B39368C5-3808-4626-ADE1-C87160FE6E1D}"/>
              </a:ext>
            </a:extLst>
          </p:cNvPr>
          <p:cNvSpPr>
            <a:spLocks noGrp="1"/>
          </p:cNvSpPr>
          <p:nvPr>
            <p:ph idx="1"/>
          </p:nvPr>
        </p:nvSpPr>
        <p:spPr>
          <a:xfrm>
            <a:off x="516099" y="1093305"/>
            <a:ext cx="9135902" cy="5220684"/>
          </a:xfrm>
        </p:spPr>
        <p:txBody>
          <a:bodyPr/>
          <a:lstStyle/>
          <a:p>
            <a:r>
              <a:rPr lang="de-CH" b="1" dirty="0"/>
              <a:t>Android-Geräte</a:t>
            </a:r>
          </a:p>
          <a:p>
            <a:r>
              <a:rPr lang="de-CH" dirty="0"/>
              <a:t>Bei Android kann man die Nutzung von 2G abschalten:</a:t>
            </a:r>
          </a:p>
          <a:p>
            <a:r>
              <a:rPr lang="de-CH" dirty="0"/>
              <a:t>Einstellungen - Netzwerk &amp; Internet (oder bei Samsung Verbindungen) - SIM-Karten oder Mobile Netzwerke - Deaktivieren Sie den Schalter 2G zulassen (oder 2G erlauben)</a:t>
            </a:r>
          </a:p>
          <a:p>
            <a:r>
              <a:rPr lang="de-CH" b="1" dirty="0"/>
              <a:t>iPhone-Geräte</a:t>
            </a:r>
          </a:p>
          <a:p>
            <a:r>
              <a:rPr lang="de-CH" dirty="0"/>
              <a:t>iPhones erlauben leider kein selektives Abschalten von 2G. Dort gibt es nur den «</a:t>
            </a:r>
            <a:r>
              <a:rPr lang="de-CH" dirty="0" err="1"/>
              <a:t>Blockiermodus</a:t>
            </a:r>
            <a:r>
              <a:rPr lang="de-CH" dirty="0"/>
              <a:t>», der aber auch andere Teile lahmlegt. Wir hoffen das ändert sich bald.</a:t>
            </a:r>
          </a:p>
          <a:p>
            <a:endParaRPr lang="de-CH" dirty="0"/>
          </a:p>
          <a:p>
            <a:r>
              <a:rPr lang="de-CH" b="1" dirty="0"/>
              <a:t>Und sonst? Sei nicht leichtgläubig!</a:t>
            </a:r>
          </a:p>
          <a:p>
            <a:r>
              <a:rPr lang="de-CH" dirty="0"/>
              <a:t>Ein Gewinn/Erstattung? Und dann noch per SMS? Niemals! </a:t>
            </a:r>
            <a:br>
              <a:rPr lang="de-CH" dirty="0"/>
            </a:br>
            <a:r>
              <a:rPr lang="de-CH" dirty="0"/>
              <a:t>Geringe Gebühr und das Paket kommt? (welches Paket???) Eine Falle!</a:t>
            </a:r>
          </a:p>
          <a:p>
            <a:r>
              <a:rPr lang="de-CH" dirty="0"/>
              <a:t>Ignoriere SMS-Nachrichten, die zu einer Handlung auffordern! Gebe niemals Bankdaten auf Webseiten ein, die Du nicht über Deine Favoriten aufgerufen hast.</a:t>
            </a:r>
          </a:p>
        </p:txBody>
      </p:sp>
      <p:sp>
        <p:nvSpPr>
          <p:cNvPr id="4" name="Slide Number Placeholder 3">
            <a:extLst>
              <a:ext uri="{FF2B5EF4-FFF2-40B4-BE49-F238E27FC236}">
                <a16:creationId xmlns:a16="http://schemas.microsoft.com/office/drawing/2014/main" id="{2EE82BE0-6071-E44F-83AA-52A34FEFF77C}"/>
              </a:ext>
            </a:extLst>
          </p:cNvPr>
          <p:cNvSpPr>
            <a:spLocks noGrp="1"/>
          </p:cNvSpPr>
          <p:nvPr>
            <p:ph type="sldNum" sz="quarter" idx="12"/>
          </p:nvPr>
        </p:nvSpPr>
        <p:spPr/>
        <p:txBody>
          <a:bodyPr/>
          <a:lstStyle/>
          <a:p>
            <a:fld id="{5A33CB2A-1702-4C1D-9CC4-8D472D39F19E}" type="slidenum">
              <a:rPr lang="en-US" smtClean="0"/>
              <a:t>11</a:t>
            </a:fld>
            <a:endParaRPr lang="en-US"/>
          </a:p>
        </p:txBody>
      </p:sp>
      <p:pic>
        <p:nvPicPr>
          <p:cNvPr id="5" name="Picture 4" descr="Mein Android – Apps bei Google Play">
            <a:extLst>
              <a:ext uri="{FF2B5EF4-FFF2-40B4-BE49-F238E27FC236}">
                <a16:creationId xmlns:a16="http://schemas.microsoft.com/office/drawing/2014/main" id="{46F1D8C7-89A4-3FE9-2219-C546B099E377}"/>
              </a:ext>
            </a:extLst>
          </p:cNvPr>
          <p:cNvPicPr>
            <a:picLocks noChangeAspect="1"/>
          </p:cNvPicPr>
          <p:nvPr/>
        </p:nvPicPr>
        <p:blipFill>
          <a:blip r:embed="rId2"/>
          <a:srcRect l="30000" r="30533"/>
          <a:stretch>
            <a:fillRect/>
          </a:stretch>
        </p:blipFill>
        <p:spPr>
          <a:xfrm>
            <a:off x="9916160" y="1142121"/>
            <a:ext cx="1381760" cy="1750540"/>
          </a:xfrm>
          <a:prstGeom prst="rect">
            <a:avLst/>
          </a:prstGeom>
        </p:spPr>
      </p:pic>
      <p:pic>
        <p:nvPicPr>
          <p:cNvPr id="6" name="Picture 5" descr="Datei:APPLE IPHONE LOGO.svg – Wikipedia">
            <a:extLst>
              <a:ext uri="{FF2B5EF4-FFF2-40B4-BE49-F238E27FC236}">
                <a16:creationId xmlns:a16="http://schemas.microsoft.com/office/drawing/2014/main" id="{5CDC1858-5E90-19BF-BA6E-26E9EEC316BB}"/>
              </a:ext>
            </a:extLst>
          </p:cNvPr>
          <p:cNvPicPr>
            <a:picLocks noChangeAspect="1"/>
          </p:cNvPicPr>
          <p:nvPr/>
        </p:nvPicPr>
        <p:blipFill>
          <a:blip r:embed="rId3"/>
          <a:stretch>
            <a:fillRect/>
          </a:stretch>
        </p:blipFill>
        <p:spPr>
          <a:xfrm>
            <a:off x="10566935" y="2807970"/>
            <a:ext cx="730985" cy="1388110"/>
          </a:xfrm>
          <a:prstGeom prst="rect">
            <a:avLst/>
          </a:prstGeom>
        </p:spPr>
      </p:pic>
      <p:pic>
        <p:nvPicPr>
          <p:cNvPr id="7" name="Picture 6" descr="Schadet viel Zeit am Smartphone der Psyche? | aponet.de">
            <a:extLst>
              <a:ext uri="{FF2B5EF4-FFF2-40B4-BE49-F238E27FC236}">
                <a16:creationId xmlns:a16="http://schemas.microsoft.com/office/drawing/2014/main" id="{3A404AC6-63B0-C113-60CA-110D1FF2C032}"/>
              </a:ext>
            </a:extLst>
          </p:cNvPr>
          <p:cNvPicPr>
            <a:picLocks noChangeAspect="1"/>
          </p:cNvPicPr>
          <p:nvPr/>
        </p:nvPicPr>
        <p:blipFill>
          <a:blip r:embed="rId4"/>
          <a:stretch>
            <a:fillRect/>
          </a:stretch>
        </p:blipFill>
        <p:spPr>
          <a:xfrm>
            <a:off x="9652001" y="4378961"/>
            <a:ext cx="2197100" cy="1255486"/>
          </a:xfrm>
          <a:prstGeom prst="rect">
            <a:avLst/>
          </a:prstGeom>
        </p:spPr>
      </p:pic>
    </p:spTree>
    <p:extLst>
      <p:ext uri="{BB962C8B-B14F-4D97-AF65-F5344CB8AC3E}">
        <p14:creationId xmlns:p14="http://schemas.microsoft.com/office/powerpoint/2010/main" val="340619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ngerabdrücke sind sich ähnlicher als gedacht - wissenschaft.de">
            <a:extLst>
              <a:ext uri="{FF2B5EF4-FFF2-40B4-BE49-F238E27FC236}">
                <a16:creationId xmlns:a16="http://schemas.microsoft.com/office/drawing/2014/main" id="{DBC736AA-EA6E-537E-CFFF-B0277AEBF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0512"/>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761123" cy="6355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lnSpc>
                <a:spcPct val="120000"/>
              </a:lnSpc>
            </a:pPr>
            <a:r>
              <a:rPr lang="en-US" dirty="0" err="1"/>
              <a:t>Fingerabdrücke</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507392" y="4077930"/>
            <a:ext cx="3620386"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err="1"/>
              <a:t>Geschichte</a:t>
            </a:r>
            <a:r>
              <a:rPr lang="en-US" sz="3200" dirty="0"/>
              <a:t>, </a:t>
            </a:r>
            <a:r>
              <a:rPr lang="en-US" sz="3200" dirty="0" err="1"/>
              <a:t>Forensik</a:t>
            </a:r>
            <a:r>
              <a:rPr lang="en-US" sz="3200" dirty="0"/>
              <a:t>, </a:t>
            </a:r>
            <a:br>
              <a:rPr lang="en-US" sz="3200" dirty="0"/>
            </a:br>
            <a:r>
              <a:rPr lang="en-US" sz="3200" dirty="0" err="1"/>
              <a:t>Zugang</a:t>
            </a:r>
            <a:endParaRPr lang="en-US" sz="3200" dirty="0"/>
          </a:p>
        </p:txBody>
      </p:sp>
    </p:spTree>
    <p:extLst>
      <p:ext uri="{BB962C8B-B14F-4D97-AF65-F5344CB8AC3E}">
        <p14:creationId xmlns:p14="http://schemas.microsoft.com/office/powerpoint/2010/main" val="351009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36F0-F657-BB9F-D980-FB8B6378E192}"/>
              </a:ext>
            </a:extLst>
          </p:cNvPr>
          <p:cNvSpPr>
            <a:spLocks noGrp="1"/>
          </p:cNvSpPr>
          <p:nvPr>
            <p:ph type="title"/>
          </p:nvPr>
        </p:nvSpPr>
        <p:spPr/>
        <p:txBody>
          <a:bodyPr/>
          <a:lstStyle/>
          <a:p>
            <a:r>
              <a:rPr lang="de-CH" dirty="0"/>
              <a:t>Der Fingerabdruck</a:t>
            </a:r>
          </a:p>
        </p:txBody>
      </p:sp>
      <p:sp>
        <p:nvSpPr>
          <p:cNvPr id="3" name="Content Placeholder 2">
            <a:extLst>
              <a:ext uri="{FF2B5EF4-FFF2-40B4-BE49-F238E27FC236}">
                <a16:creationId xmlns:a16="http://schemas.microsoft.com/office/drawing/2014/main" id="{9603F8C8-DF64-9CD8-A87E-9F1EC95DF952}"/>
              </a:ext>
            </a:extLst>
          </p:cNvPr>
          <p:cNvSpPr>
            <a:spLocks noGrp="1"/>
          </p:cNvSpPr>
          <p:nvPr>
            <p:ph idx="1"/>
          </p:nvPr>
        </p:nvSpPr>
        <p:spPr>
          <a:xfrm>
            <a:off x="516099" y="1093305"/>
            <a:ext cx="3835982" cy="5220684"/>
          </a:xfrm>
        </p:spPr>
        <p:txBody>
          <a:bodyPr/>
          <a:lstStyle/>
          <a:p>
            <a:r>
              <a:rPr lang="de-CH" dirty="0"/>
              <a:t>Einmalig – wie wir heute wissen</a:t>
            </a:r>
          </a:p>
          <a:p>
            <a:r>
              <a:rPr lang="de-CH" dirty="0"/>
              <a:t>Bestehen aus dem</a:t>
            </a:r>
          </a:p>
          <a:p>
            <a:pPr marL="285750" indent="-285750">
              <a:lnSpc>
                <a:spcPct val="100000"/>
              </a:lnSpc>
              <a:spcBef>
                <a:spcPts val="600"/>
              </a:spcBef>
              <a:buFontTx/>
              <a:buChar char="-"/>
            </a:pPr>
            <a:r>
              <a:rPr lang="de-CH" dirty="0"/>
              <a:t>Grundmuster</a:t>
            </a:r>
          </a:p>
          <a:p>
            <a:pPr marL="285750" indent="-285750">
              <a:lnSpc>
                <a:spcPct val="100000"/>
              </a:lnSpc>
              <a:spcBef>
                <a:spcPts val="600"/>
              </a:spcBef>
              <a:buFontTx/>
              <a:buChar char="-"/>
            </a:pPr>
            <a:r>
              <a:rPr lang="de-CH" dirty="0"/>
              <a:t>Groben Merkmalen</a:t>
            </a:r>
          </a:p>
          <a:p>
            <a:pPr marL="285750" indent="-285750">
              <a:lnSpc>
                <a:spcPct val="100000"/>
              </a:lnSpc>
              <a:spcBef>
                <a:spcPts val="600"/>
              </a:spcBef>
              <a:buFontTx/>
              <a:buChar char="-"/>
            </a:pPr>
            <a:r>
              <a:rPr lang="de-CH" dirty="0" err="1"/>
              <a:t>Minuzien</a:t>
            </a:r>
            <a:r>
              <a:rPr lang="de-CH" dirty="0"/>
              <a:t> (feine Merkmale)</a:t>
            </a:r>
          </a:p>
          <a:p>
            <a:pPr marL="285750" indent="-285750">
              <a:lnSpc>
                <a:spcPct val="100000"/>
              </a:lnSpc>
              <a:spcBef>
                <a:spcPts val="600"/>
              </a:spcBef>
              <a:buFontTx/>
              <a:buChar char="-"/>
            </a:pPr>
            <a:r>
              <a:rPr lang="de-CH" dirty="0"/>
              <a:t>Porenstruktur</a:t>
            </a:r>
          </a:p>
          <a:p>
            <a:pPr>
              <a:spcBef>
                <a:spcPts val="600"/>
              </a:spcBef>
            </a:pPr>
            <a:r>
              <a:rPr lang="de-CH" dirty="0"/>
              <a:t>Werden zur Identifikation benutzt (Zugangskontrolle) aber auch in der Forensik.</a:t>
            </a:r>
          </a:p>
        </p:txBody>
      </p:sp>
      <p:sp>
        <p:nvSpPr>
          <p:cNvPr id="4" name="Slide Number Placeholder 3">
            <a:extLst>
              <a:ext uri="{FF2B5EF4-FFF2-40B4-BE49-F238E27FC236}">
                <a16:creationId xmlns:a16="http://schemas.microsoft.com/office/drawing/2014/main" id="{7670D9B1-D0A8-4A98-6705-2E50DF17C117}"/>
              </a:ext>
            </a:extLst>
          </p:cNvPr>
          <p:cNvSpPr>
            <a:spLocks noGrp="1"/>
          </p:cNvSpPr>
          <p:nvPr>
            <p:ph type="sldNum" sz="quarter" idx="12"/>
          </p:nvPr>
        </p:nvSpPr>
        <p:spPr/>
        <p:txBody>
          <a:bodyPr/>
          <a:lstStyle/>
          <a:p>
            <a:fld id="{5A33CB2A-1702-4C1D-9CC4-8D472D39F19E}" type="slidenum">
              <a:rPr lang="en-US" smtClean="0"/>
              <a:t>13</a:t>
            </a:fld>
            <a:endParaRPr lang="en-US"/>
          </a:p>
        </p:txBody>
      </p:sp>
      <p:pic>
        <p:nvPicPr>
          <p:cNvPr id="3074" name="Picture 2" descr="undefined">
            <a:extLst>
              <a:ext uri="{FF2B5EF4-FFF2-40B4-BE49-F238E27FC236}">
                <a16:creationId xmlns:a16="http://schemas.microsoft.com/office/drawing/2014/main" id="{935B3800-B96A-EFC1-9982-5710A0398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554384" y="1273216"/>
            <a:ext cx="2195707" cy="31830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defined">
            <a:extLst>
              <a:ext uri="{FF2B5EF4-FFF2-40B4-BE49-F238E27FC236}">
                <a16:creationId xmlns:a16="http://schemas.microsoft.com/office/drawing/2014/main" id="{919D736A-9E1A-35AB-66B7-31F3635DE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97" y="1093305"/>
            <a:ext cx="5619959" cy="4118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Koala | Discover Wildlife Today—Visit Now — National Zoo &amp; Aquarium">
            <a:extLst>
              <a:ext uri="{FF2B5EF4-FFF2-40B4-BE49-F238E27FC236}">
                <a16:creationId xmlns:a16="http://schemas.microsoft.com/office/drawing/2014/main" id="{B4B8DCE6-6B54-C385-5AF5-394E0924B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837" y="3429000"/>
            <a:ext cx="3309035" cy="31830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E296DFF-FBDA-BD7D-C4E1-043801E7AFA2}"/>
              </a:ext>
            </a:extLst>
          </p:cNvPr>
          <p:cNvSpPr/>
          <p:nvPr/>
        </p:nvSpPr>
        <p:spPr>
          <a:xfrm>
            <a:off x="576353" y="4644922"/>
            <a:ext cx="3715474" cy="1794075"/>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b="1" dirty="0"/>
              <a:t>Fun Fact</a:t>
            </a:r>
          </a:p>
          <a:p>
            <a:pPr algn="ctr"/>
            <a:r>
              <a:rPr lang="de-CH" dirty="0"/>
              <a:t>Koalas sind eine der wenigen Nichtprimaten, die auch eine Art Fingerabdruck besitzen.</a:t>
            </a:r>
          </a:p>
        </p:txBody>
      </p:sp>
    </p:spTree>
    <p:extLst>
      <p:ext uri="{BB962C8B-B14F-4D97-AF65-F5344CB8AC3E}">
        <p14:creationId xmlns:p14="http://schemas.microsoft.com/office/powerpoint/2010/main" val="383623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anim calcmode="lin" valueType="num">
                                      <p:cBhvr additive="base">
                                        <p:cTn id="27" dur="500" fill="hold"/>
                                        <p:tgtEl>
                                          <p:spTgt spid="3076"/>
                                        </p:tgtEl>
                                        <p:attrNameLst>
                                          <p:attrName>ppt_x</p:attrName>
                                        </p:attrNameLst>
                                      </p:cBhvr>
                                      <p:tavLst>
                                        <p:tav tm="0">
                                          <p:val>
                                            <p:strVal val="#ppt_x"/>
                                          </p:val>
                                        </p:tav>
                                        <p:tav tm="100000">
                                          <p:val>
                                            <p:strVal val="#ppt_x"/>
                                          </p:val>
                                        </p:tav>
                                      </p:tavLst>
                                    </p:anim>
                                    <p:anim calcmode="lin" valueType="num">
                                      <p:cBhvr additive="base">
                                        <p:cTn id="2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78"/>
                                        </p:tgtEl>
                                        <p:attrNameLst>
                                          <p:attrName>style.visibility</p:attrName>
                                        </p:attrNameLst>
                                      </p:cBhvr>
                                      <p:to>
                                        <p:strVal val="visible"/>
                                      </p:to>
                                    </p:set>
                                    <p:anim calcmode="lin" valueType="num">
                                      <p:cBhvr additive="base">
                                        <p:cTn id="43" dur="500" fill="hold"/>
                                        <p:tgtEl>
                                          <p:spTgt spid="3078"/>
                                        </p:tgtEl>
                                        <p:attrNameLst>
                                          <p:attrName>ppt_x</p:attrName>
                                        </p:attrNameLst>
                                      </p:cBhvr>
                                      <p:tavLst>
                                        <p:tav tm="0">
                                          <p:val>
                                            <p:strVal val="#ppt_x"/>
                                          </p:val>
                                        </p:tav>
                                        <p:tav tm="100000">
                                          <p:val>
                                            <p:strVal val="#ppt_x"/>
                                          </p:val>
                                        </p:tav>
                                      </p:tavLst>
                                    </p:anim>
                                    <p:anim calcmode="lin" valueType="num">
                                      <p:cBhvr additive="base">
                                        <p:cTn id="44"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6A06-A586-9F14-6EB8-D9418A8C4B83}"/>
              </a:ext>
            </a:extLst>
          </p:cNvPr>
          <p:cNvSpPr>
            <a:spLocks noGrp="1"/>
          </p:cNvSpPr>
          <p:nvPr>
            <p:ph type="title"/>
          </p:nvPr>
        </p:nvSpPr>
        <p:spPr/>
        <p:txBody>
          <a:bodyPr/>
          <a:lstStyle/>
          <a:p>
            <a:r>
              <a:rPr lang="de-CH" dirty="0"/>
              <a:t>Geschichte der Fingerabdrücke</a:t>
            </a:r>
          </a:p>
        </p:txBody>
      </p:sp>
      <p:sp>
        <p:nvSpPr>
          <p:cNvPr id="3" name="Content Placeholder 2">
            <a:extLst>
              <a:ext uri="{FF2B5EF4-FFF2-40B4-BE49-F238E27FC236}">
                <a16:creationId xmlns:a16="http://schemas.microsoft.com/office/drawing/2014/main" id="{8AAE6A63-4214-CC29-04F9-B8B09AEE7D30}"/>
              </a:ext>
            </a:extLst>
          </p:cNvPr>
          <p:cNvSpPr>
            <a:spLocks noGrp="1"/>
          </p:cNvSpPr>
          <p:nvPr>
            <p:ph idx="1"/>
          </p:nvPr>
        </p:nvSpPr>
        <p:spPr>
          <a:xfrm>
            <a:off x="516098" y="1093305"/>
            <a:ext cx="8176489" cy="5220684"/>
          </a:xfrm>
        </p:spPr>
        <p:txBody>
          <a:bodyPr/>
          <a:lstStyle/>
          <a:p>
            <a:r>
              <a:rPr lang="de-CH" dirty="0"/>
              <a:t>Bronzezeit: vom Töpfern stammende Fingerabdrücke auf Tonklumpen. Ebenso aus Assyrien, Uruk oder Rom</a:t>
            </a:r>
          </a:p>
          <a:p>
            <a:r>
              <a:rPr lang="de-CH" dirty="0"/>
              <a:t>In China dienten sie bereits seit dem 7. Jahrhundert auch als «Unterschrift»</a:t>
            </a:r>
          </a:p>
          <a:p>
            <a:r>
              <a:rPr lang="de-CH" dirty="0"/>
              <a:t>Im 17. und 18. Jhd. erste Beschreibungen der Hautrillen</a:t>
            </a:r>
          </a:p>
          <a:p>
            <a:r>
              <a:rPr lang="de-CH" dirty="0"/>
              <a:t>1888 Francis Galton beweist die Einmaligkeit von Fingerabdrücken (Wahrscheinlichkeit einer Übereinstimmung: 1:68 Milliarden) und begründet </a:t>
            </a:r>
            <a:br>
              <a:rPr lang="de-CH" dirty="0"/>
            </a:br>
            <a:r>
              <a:rPr lang="de-CH" dirty="0"/>
              <a:t>die Daktyloskopie</a:t>
            </a:r>
          </a:p>
          <a:p>
            <a:r>
              <a:rPr lang="de-CH" dirty="0"/>
              <a:t>1892 erste Mordaufklärung allein durch Fingerabdrücke in Argentinien</a:t>
            </a:r>
          </a:p>
          <a:p>
            <a:r>
              <a:rPr lang="de-CH" dirty="0"/>
              <a:t>1897 Scotland Yard überführt ersten Verbrecher per Fingerabdruck</a:t>
            </a:r>
          </a:p>
          <a:p>
            <a:r>
              <a:rPr lang="de-CH" dirty="0"/>
              <a:t>1902 erste Mordaufklärung in Europa (Frankreich) durch Alphonse Bertillon</a:t>
            </a:r>
          </a:p>
          <a:p>
            <a:r>
              <a:rPr lang="de-CH" dirty="0"/>
              <a:t>1912 erste Straftäterüberführung in der Schweiz</a:t>
            </a:r>
          </a:p>
          <a:p>
            <a:r>
              <a:rPr lang="de-CH" dirty="0"/>
              <a:t>Um 1930 entwickelte der Geologe Ehrhard Voigt die „Lackfilm-Methode" zur Sicherung von Fingerabdrücken</a:t>
            </a:r>
          </a:p>
        </p:txBody>
      </p:sp>
      <p:sp>
        <p:nvSpPr>
          <p:cNvPr id="4" name="Slide Number Placeholder 3">
            <a:extLst>
              <a:ext uri="{FF2B5EF4-FFF2-40B4-BE49-F238E27FC236}">
                <a16:creationId xmlns:a16="http://schemas.microsoft.com/office/drawing/2014/main" id="{529136C1-45C9-8072-3BBC-9DBAD76E9033}"/>
              </a:ext>
            </a:extLst>
          </p:cNvPr>
          <p:cNvSpPr>
            <a:spLocks noGrp="1"/>
          </p:cNvSpPr>
          <p:nvPr>
            <p:ph type="sldNum" sz="quarter" idx="12"/>
          </p:nvPr>
        </p:nvSpPr>
        <p:spPr/>
        <p:txBody>
          <a:bodyPr/>
          <a:lstStyle/>
          <a:p>
            <a:fld id="{5A33CB2A-1702-4C1D-9CC4-8D472D39F19E}" type="slidenum">
              <a:rPr lang="en-US" smtClean="0"/>
              <a:t>14</a:t>
            </a:fld>
            <a:endParaRPr lang="en-US"/>
          </a:p>
        </p:txBody>
      </p:sp>
      <p:pic>
        <p:nvPicPr>
          <p:cNvPr id="4098" name="Picture 2">
            <a:extLst>
              <a:ext uri="{FF2B5EF4-FFF2-40B4-BE49-F238E27FC236}">
                <a16:creationId xmlns:a16="http://schemas.microsoft.com/office/drawing/2014/main" id="{0A013A12-8202-3D93-41C2-7DD1F5826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6491" y="454745"/>
            <a:ext cx="2381250" cy="1781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Francis Galton – Wikipedia">
            <a:extLst>
              <a:ext uri="{FF2B5EF4-FFF2-40B4-BE49-F238E27FC236}">
                <a16:creationId xmlns:a16="http://schemas.microsoft.com/office/drawing/2014/main" id="{AA263047-6C1E-4049-A099-B9A820DAE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1191" y="1523788"/>
            <a:ext cx="1932297" cy="2762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988E9AA-29B0-B367-1713-EEEAD705D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112" y="3143424"/>
            <a:ext cx="1652168" cy="19165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Alphonse Bertillon: a Foe to Criminals - National Emergency Services Museum">
            <a:extLst>
              <a:ext uri="{FF2B5EF4-FFF2-40B4-BE49-F238E27FC236}">
                <a16:creationId xmlns:a16="http://schemas.microsoft.com/office/drawing/2014/main" id="{2459A59B-321E-C856-8B6E-184B73D87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4398" y="3667635"/>
            <a:ext cx="1932297" cy="2420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9F8667-D789-1B81-1B87-A63FCC9F3A4B}"/>
              </a:ext>
            </a:extLst>
          </p:cNvPr>
          <p:cNvPicPr>
            <a:picLocks noChangeAspect="1"/>
          </p:cNvPicPr>
          <p:nvPr/>
        </p:nvPicPr>
        <p:blipFill>
          <a:blip r:embed="rId6"/>
          <a:stretch>
            <a:fillRect/>
          </a:stretch>
        </p:blipFill>
        <p:spPr>
          <a:xfrm>
            <a:off x="8723245" y="4841390"/>
            <a:ext cx="1565995" cy="1900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59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102"/>
                                        </p:tgtEl>
                                        <p:attrNameLst>
                                          <p:attrName>style.visibility</p:attrName>
                                        </p:attrNameLst>
                                      </p:cBhvr>
                                      <p:to>
                                        <p:strVal val="visible"/>
                                      </p:to>
                                    </p:set>
                                    <p:anim calcmode="lin" valueType="num">
                                      <p:cBhvr additive="base">
                                        <p:cTn id="33" dur="500" fill="hold"/>
                                        <p:tgtEl>
                                          <p:spTgt spid="4102"/>
                                        </p:tgtEl>
                                        <p:attrNameLst>
                                          <p:attrName>ppt_x</p:attrName>
                                        </p:attrNameLst>
                                      </p:cBhvr>
                                      <p:tavLst>
                                        <p:tav tm="0">
                                          <p:val>
                                            <p:strVal val="#ppt_x"/>
                                          </p:val>
                                        </p:tav>
                                        <p:tav tm="100000">
                                          <p:val>
                                            <p:strVal val="#ppt_x"/>
                                          </p:val>
                                        </p:tav>
                                      </p:tavLst>
                                    </p:anim>
                                    <p:anim calcmode="lin" valueType="num">
                                      <p:cBhvr additive="base">
                                        <p:cTn id="34"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00"/>
                                        </p:tgtEl>
                                        <p:attrNameLst>
                                          <p:attrName>style.visibility</p:attrName>
                                        </p:attrNameLst>
                                      </p:cBhvr>
                                      <p:to>
                                        <p:strVal val="visible"/>
                                      </p:to>
                                    </p:set>
                                    <p:anim calcmode="lin" valueType="num">
                                      <p:cBhvr additive="base">
                                        <p:cTn id="43" dur="500" fill="hold"/>
                                        <p:tgtEl>
                                          <p:spTgt spid="4100"/>
                                        </p:tgtEl>
                                        <p:attrNameLst>
                                          <p:attrName>ppt_x</p:attrName>
                                        </p:attrNameLst>
                                      </p:cBhvr>
                                      <p:tavLst>
                                        <p:tav tm="0">
                                          <p:val>
                                            <p:strVal val="#ppt_x"/>
                                          </p:val>
                                        </p:tav>
                                        <p:tav tm="100000">
                                          <p:val>
                                            <p:strVal val="#ppt_x"/>
                                          </p:val>
                                        </p:tav>
                                      </p:tavLst>
                                    </p:anim>
                                    <p:anim calcmode="lin" valueType="num">
                                      <p:cBhvr additive="base">
                                        <p:cTn id="4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104"/>
                                        </p:tgtEl>
                                        <p:attrNameLst>
                                          <p:attrName>style.visibility</p:attrName>
                                        </p:attrNameLst>
                                      </p:cBhvr>
                                      <p:to>
                                        <p:strVal val="visible"/>
                                      </p:to>
                                    </p:set>
                                    <p:anim calcmode="lin" valueType="num">
                                      <p:cBhvr additive="base">
                                        <p:cTn id="59" dur="500" fill="hold"/>
                                        <p:tgtEl>
                                          <p:spTgt spid="4104"/>
                                        </p:tgtEl>
                                        <p:attrNameLst>
                                          <p:attrName>ppt_x</p:attrName>
                                        </p:attrNameLst>
                                      </p:cBhvr>
                                      <p:tavLst>
                                        <p:tav tm="0">
                                          <p:val>
                                            <p:strVal val="#ppt_x"/>
                                          </p:val>
                                        </p:tav>
                                        <p:tav tm="100000">
                                          <p:val>
                                            <p:strVal val="#ppt_x"/>
                                          </p:val>
                                        </p:tav>
                                      </p:tavLst>
                                    </p:anim>
                                    <p:anim calcmode="lin" valueType="num">
                                      <p:cBhvr additive="base">
                                        <p:cTn id="60"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 calcmode="lin" valueType="num">
                                      <p:cBhvr additive="base">
                                        <p:cTn id="6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additive="base">
                                        <p:cTn id="7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additive="base">
                                        <p:cTn id="75" dur="500" fill="hold"/>
                                        <p:tgtEl>
                                          <p:spTgt spid="6"/>
                                        </p:tgtEl>
                                        <p:attrNameLst>
                                          <p:attrName>ppt_x</p:attrName>
                                        </p:attrNameLst>
                                      </p:cBhvr>
                                      <p:tavLst>
                                        <p:tav tm="0">
                                          <p:val>
                                            <p:strVal val="#ppt_x"/>
                                          </p:val>
                                        </p:tav>
                                        <p:tav tm="100000">
                                          <p:val>
                                            <p:strVal val="#ppt_x"/>
                                          </p:val>
                                        </p:tav>
                                      </p:tavLst>
                                    </p:anim>
                                    <p:anim calcmode="lin" valueType="num">
                                      <p:cBhvr additive="base">
                                        <p:cTn id="7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941C-FAD6-F55D-377A-59F24AC97600}"/>
              </a:ext>
            </a:extLst>
          </p:cNvPr>
          <p:cNvSpPr>
            <a:spLocks noGrp="1"/>
          </p:cNvSpPr>
          <p:nvPr>
            <p:ph type="title"/>
          </p:nvPr>
        </p:nvSpPr>
        <p:spPr/>
        <p:txBody>
          <a:bodyPr/>
          <a:lstStyle/>
          <a:p>
            <a:r>
              <a:rPr lang="de-CH" dirty="0"/>
              <a:t>Fingerabdrücke heute</a:t>
            </a:r>
          </a:p>
        </p:txBody>
      </p:sp>
      <p:sp>
        <p:nvSpPr>
          <p:cNvPr id="3" name="Content Placeholder 2">
            <a:extLst>
              <a:ext uri="{FF2B5EF4-FFF2-40B4-BE49-F238E27FC236}">
                <a16:creationId xmlns:a16="http://schemas.microsoft.com/office/drawing/2014/main" id="{F3E77C39-48EF-B2E5-8041-B83C6E168C4B}"/>
              </a:ext>
            </a:extLst>
          </p:cNvPr>
          <p:cNvSpPr>
            <a:spLocks noGrp="1"/>
          </p:cNvSpPr>
          <p:nvPr>
            <p:ph idx="1"/>
          </p:nvPr>
        </p:nvSpPr>
        <p:spPr>
          <a:xfrm>
            <a:off x="516098" y="1093305"/>
            <a:ext cx="5896277" cy="5220684"/>
          </a:xfrm>
        </p:spPr>
        <p:txBody>
          <a:bodyPr/>
          <a:lstStyle/>
          <a:p>
            <a:r>
              <a:rPr lang="de-CH" dirty="0"/>
              <a:t>Die Einzigartigkeit als Grundprinzip ist allgemein anerkannt</a:t>
            </a:r>
          </a:p>
          <a:p>
            <a:r>
              <a:rPr lang="de-CH" dirty="0"/>
              <a:t>DAS Merkmal für die Identifikation</a:t>
            </a:r>
          </a:p>
          <a:p>
            <a:pPr marL="285750" indent="-285750">
              <a:buFontTx/>
              <a:buChar char="-"/>
            </a:pPr>
            <a:r>
              <a:rPr lang="de-CH" dirty="0"/>
              <a:t>Digitale Pässe und IDs</a:t>
            </a:r>
          </a:p>
          <a:p>
            <a:pPr marL="285750" indent="-285750">
              <a:buFontTx/>
              <a:buChar char="-"/>
            </a:pPr>
            <a:r>
              <a:rPr lang="de-CH" dirty="0"/>
              <a:t>Zugang zu Gebäuden/Räumen</a:t>
            </a:r>
          </a:p>
          <a:p>
            <a:pPr marL="285750" indent="-285750">
              <a:buFontTx/>
              <a:buChar char="-"/>
            </a:pPr>
            <a:r>
              <a:rPr lang="de-CH" dirty="0"/>
              <a:t>Zugang zum heimischen PC</a:t>
            </a:r>
          </a:p>
          <a:p>
            <a:r>
              <a:rPr lang="de-CH" dirty="0"/>
              <a:t>Riesige Datenbestände (nach dem Krieg bereits 100 Millionen). Bis heute Milliarden an Fingerabdrücken.</a:t>
            </a:r>
          </a:p>
          <a:p>
            <a:endParaRPr lang="de-CH" dirty="0"/>
          </a:p>
        </p:txBody>
      </p:sp>
      <p:sp>
        <p:nvSpPr>
          <p:cNvPr id="4" name="Slide Number Placeholder 3">
            <a:extLst>
              <a:ext uri="{FF2B5EF4-FFF2-40B4-BE49-F238E27FC236}">
                <a16:creationId xmlns:a16="http://schemas.microsoft.com/office/drawing/2014/main" id="{0D96F4AB-ED82-ECC5-90BC-5D5528592A71}"/>
              </a:ext>
            </a:extLst>
          </p:cNvPr>
          <p:cNvSpPr>
            <a:spLocks noGrp="1"/>
          </p:cNvSpPr>
          <p:nvPr>
            <p:ph type="sldNum" sz="quarter" idx="12"/>
          </p:nvPr>
        </p:nvSpPr>
        <p:spPr/>
        <p:txBody>
          <a:bodyPr/>
          <a:lstStyle/>
          <a:p>
            <a:fld id="{5A33CB2A-1702-4C1D-9CC4-8D472D39F19E}" type="slidenum">
              <a:rPr lang="en-US" smtClean="0"/>
              <a:t>15</a:t>
            </a:fld>
            <a:endParaRPr lang="en-US"/>
          </a:p>
        </p:txBody>
      </p:sp>
      <p:pic>
        <p:nvPicPr>
          <p:cNvPr id="5122" name="Picture 2" descr="AFIS / APIS Automated Fingerprint &amp; Palmprint Identification - HORIBA">
            <a:extLst>
              <a:ext uri="{FF2B5EF4-FFF2-40B4-BE49-F238E27FC236}">
                <a16:creationId xmlns:a16="http://schemas.microsoft.com/office/drawing/2014/main" id="{6EF9C97C-0BB4-1092-A4DA-C953201F328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4255" y="4236335"/>
            <a:ext cx="2621665" cy="26216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0D6088-58A1-E2DA-0CC4-F8970543A8A2}"/>
              </a:ext>
            </a:extLst>
          </p:cNvPr>
          <p:cNvSpPr txBox="1"/>
          <p:nvPr/>
        </p:nvSpPr>
        <p:spPr>
          <a:xfrm>
            <a:off x="6308203" y="1093305"/>
            <a:ext cx="5746422" cy="5394958"/>
          </a:xfrm>
          <a:prstGeom prst="rect">
            <a:avLst/>
          </a:prstGeom>
        </p:spPr>
        <p:txBody>
          <a:bodyPr vert="horz" lIns="91440" tIns="45720" rIns="91440" bIns="45720" rtlCol="0">
            <a:noAutofit/>
          </a:bodyPr>
          <a:lstStyle>
            <a:lvl1pPr indent="0">
              <a:lnSpc>
                <a:spcPct val="120000"/>
              </a:lnSpc>
              <a:spcBef>
                <a:spcPts val="1000"/>
              </a:spcBef>
              <a:buFont typeface="Arial" panose="020B0604020202020204" pitchFamily="34" charset="0"/>
              <a:buNone/>
              <a:defRPr>
                <a:latin typeface="Arial" panose="020B0604020202020204" pitchFamily="34" charset="0"/>
                <a:cs typeface="Arial" panose="020B0604020202020204" pitchFamily="34" charset="0"/>
              </a:defRPr>
            </a:lvl1pPr>
            <a:lvl2pPr marL="548640" indent="-228600">
              <a:lnSpc>
                <a:spcPct val="120000"/>
              </a:lnSpc>
              <a:spcBef>
                <a:spcPts val="500"/>
              </a:spcBef>
              <a:buFont typeface="Neue Haas Grotesk Text Pro" panose="020B0504020202020204" pitchFamily="34" charset="0"/>
              <a:buChar char="–"/>
              <a:defRPr sz="1600">
                <a:latin typeface="Arial" panose="020B0604020202020204" pitchFamily="34" charset="0"/>
                <a:cs typeface="Arial" panose="020B0604020202020204" pitchFamily="34" charset="0"/>
              </a:defRPr>
            </a:lvl2pPr>
            <a:lvl3pPr marL="777240" indent="-228600">
              <a:lnSpc>
                <a:spcPct val="12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3pPr>
            <a:lvl4pPr marL="914400" indent="-228600">
              <a:lnSpc>
                <a:spcPct val="120000"/>
              </a:lnSpc>
              <a:spcBef>
                <a:spcPts val="500"/>
              </a:spcBef>
              <a:buFont typeface="Neue Haas Grotesk Text Pro" panose="020B0504020202020204" pitchFamily="34" charset="0"/>
              <a:buChar char="–"/>
              <a:defRPr sz="1200">
                <a:latin typeface="Arial" panose="020B0604020202020204" pitchFamily="34" charset="0"/>
                <a:cs typeface="Arial" panose="020B0604020202020204" pitchFamily="34" charset="0"/>
              </a:defRPr>
            </a:lvl4pPr>
            <a:lvl5pPr marL="1097280" indent="-228600">
              <a:lnSpc>
                <a:spcPct val="120000"/>
              </a:lnSpc>
              <a:spcBef>
                <a:spcPts val="500"/>
              </a:spcBef>
              <a:buFont typeface="Arial" panose="020B0604020202020204" pitchFamily="34" charset="0"/>
              <a:buChar char="•"/>
              <a:defRPr sz="120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CH" sz="2000" b="1" dirty="0"/>
              <a:t>Probleme mit Fingerabdrücken</a:t>
            </a:r>
          </a:p>
          <a:p>
            <a:pPr>
              <a:spcBef>
                <a:spcPts val="300"/>
              </a:spcBef>
            </a:pPr>
            <a:r>
              <a:rPr lang="de-CH" dirty="0"/>
              <a:t>FBI-Test-Fehlerquoten lagen 1999 zwischen 3% und 22% – für ein Gerichts-anerkanntes Verfahren zu hoch</a:t>
            </a:r>
          </a:p>
          <a:p>
            <a:pPr>
              <a:spcBef>
                <a:spcPts val="300"/>
              </a:spcBef>
            </a:pPr>
            <a:r>
              <a:rPr lang="de-CH" dirty="0"/>
              <a:t>Die Verlässlichkeit hängt stark von der Erfahrung des Experten beim Vergleich ab</a:t>
            </a:r>
          </a:p>
          <a:p>
            <a:pPr>
              <a:spcBef>
                <a:spcPts val="300"/>
              </a:spcBef>
            </a:pPr>
            <a:r>
              <a:rPr lang="de-CH" dirty="0"/>
              <a:t>Tatortabdrücke sind oft unvollständig/verwischt</a:t>
            </a:r>
          </a:p>
          <a:p>
            <a:pPr>
              <a:spcBef>
                <a:spcPts val="300"/>
              </a:spcBef>
            </a:pPr>
            <a:r>
              <a:rPr lang="de-CH" dirty="0"/>
              <a:t>Die Methode wurde bislang kaum systematisch auf Fehlerhaftigkeit untersucht</a:t>
            </a:r>
          </a:p>
          <a:p>
            <a:pPr>
              <a:spcBef>
                <a:spcPts val="300"/>
              </a:spcBef>
            </a:pPr>
            <a:r>
              <a:rPr lang="de-CH" dirty="0"/>
              <a:t>Wie genau arbeiten eigentlich typische Sensoren an Schlössern, PCs, Türen?</a:t>
            </a:r>
          </a:p>
          <a:p>
            <a:pPr algn="ctr"/>
            <a:r>
              <a:rPr lang="de-CH" b="1" dirty="0"/>
              <a:t>Grundproblem der Biometrie </a:t>
            </a:r>
          </a:p>
          <a:p>
            <a:r>
              <a:rPr lang="de-CH" dirty="0"/>
              <a:t>Ist ein Fingerabdruck (oder </a:t>
            </a:r>
            <a:r>
              <a:rPr lang="de-CH" dirty="0" err="1"/>
              <a:t>Irisscan</a:t>
            </a:r>
            <a:r>
              <a:rPr lang="de-CH" dirty="0"/>
              <a:t>, DNA, …) «in der freien Wildbahn», kann man ihn nicht wechseln wie ein Passwort oder ein Schloss. Heute nur noch eine Komfort-Funktion.</a:t>
            </a:r>
          </a:p>
        </p:txBody>
      </p:sp>
    </p:spTree>
    <p:extLst>
      <p:ext uri="{BB962C8B-B14F-4D97-AF65-F5344CB8AC3E}">
        <p14:creationId xmlns:p14="http://schemas.microsoft.com/office/powerpoint/2010/main" val="213389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 calcmode="lin" valueType="num">
                                      <p:cBhvr additive="base">
                                        <p:cTn id="3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 calcmode="lin" valueType="num">
                                      <p:cBhvr additive="base">
                                        <p:cTn id="3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1C173-2305-283E-6B3F-B199953028FC}"/>
              </a:ext>
            </a:extLst>
          </p:cNvPr>
          <p:cNvSpPr>
            <a:spLocks noGrp="1"/>
          </p:cNvSpPr>
          <p:nvPr>
            <p:ph type="title"/>
          </p:nvPr>
        </p:nvSpPr>
        <p:spPr/>
        <p:txBody>
          <a:bodyPr/>
          <a:lstStyle/>
          <a:p>
            <a:r>
              <a:rPr lang="de-CH" dirty="0"/>
              <a:t>Fingerabdrücken «anders»</a:t>
            </a:r>
          </a:p>
        </p:txBody>
      </p:sp>
      <p:sp>
        <p:nvSpPr>
          <p:cNvPr id="3" name="Content Placeholder 2">
            <a:extLst>
              <a:ext uri="{FF2B5EF4-FFF2-40B4-BE49-F238E27FC236}">
                <a16:creationId xmlns:a16="http://schemas.microsoft.com/office/drawing/2014/main" id="{DE1676A2-AAF4-3B75-E11A-373F3E1F90C1}"/>
              </a:ext>
            </a:extLst>
          </p:cNvPr>
          <p:cNvSpPr>
            <a:spLocks noGrp="1"/>
          </p:cNvSpPr>
          <p:nvPr>
            <p:ph idx="1"/>
          </p:nvPr>
        </p:nvSpPr>
        <p:spPr>
          <a:xfrm>
            <a:off x="516099" y="1093305"/>
            <a:ext cx="5380180" cy="5220684"/>
          </a:xfrm>
        </p:spPr>
        <p:txBody>
          <a:bodyPr/>
          <a:lstStyle/>
          <a:p>
            <a:r>
              <a:rPr lang="de-CH" b="1" dirty="0"/>
              <a:t>Metaphorisch</a:t>
            </a:r>
          </a:p>
          <a:p>
            <a:r>
              <a:rPr lang="de-CH" dirty="0"/>
              <a:t>Wenn es um eine einzigartige, typische Eigenschaft geht:</a:t>
            </a:r>
          </a:p>
          <a:p>
            <a:r>
              <a:rPr lang="de-CH" dirty="0"/>
              <a:t>   Genetischer Fingerabdruck</a:t>
            </a:r>
          </a:p>
          <a:p>
            <a:r>
              <a:rPr lang="de-CH" dirty="0"/>
              <a:t>   Digitaler Fingerabdruck</a:t>
            </a:r>
          </a:p>
          <a:p>
            <a:r>
              <a:rPr lang="de-CH" dirty="0"/>
              <a:t>   Akustischer Fingerabdruck</a:t>
            </a:r>
          </a:p>
          <a:p>
            <a:r>
              <a:rPr lang="de-CH" dirty="0"/>
              <a:t>   Bewegungs-Fingerabdruck</a:t>
            </a:r>
          </a:p>
          <a:p>
            <a:endParaRPr lang="de-CH" dirty="0"/>
          </a:p>
        </p:txBody>
      </p:sp>
      <p:sp>
        <p:nvSpPr>
          <p:cNvPr id="4" name="Slide Number Placeholder 3">
            <a:extLst>
              <a:ext uri="{FF2B5EF4-FFF2-40B4-BE49-F238E27FC236}">
                <a16:creationId xmlns:a16="http://schemas.microsoft.com/office/drawing/2014/main" id="{FC62F5D1-802E-F7C0-0B6C-3B8B838A2A27}"/>
              </a:ext>
            </a:extLst>
          </p:cNvPr>
          <p:cNvSpPr>
            <a:spLocks noGrp="1"/>
          </p:cNvSpPr>
          <p:nvPr>
            <p:ph type="sldNum" sz="quarter" idx="12"/>
          </p:nvPr>
        </p:nvSpPr>
        <p:spPr/>
        <p:txBody>
          <a:bodyPr/>
          <a:lstStyle/>
          <a:p>
            <a:fld id="{5A33CB2A-1702-4C1D-9CC4-8D472D39F19E}" type="slidenum">
              <a:rPr lang="en-US" smtClean="0"/>
              <a:t>16</a:t>
            </a:fld>
            <a:endParaRPr lang="en-US"/>
          </a:p>
        </p:txBody>
      </p:sp>
      <p:sp>
        <p:nvSpPr>
          <p:cNvPr id="6" name="Content Placeholder 2">
            <a:extLst>
              <a:ext uri="{FF2B5EF4-FFF2-40B4-BE49-F238E27FC236}">
                <a16:creationId xmlns:a16="http://schemas.microsoft.com/office/drawing/2014/main" id="{DBA638B1-27A5-39A4-F0B1-9C190B2839F2}"/>
              </a:ext>
            </a:extLst>
          </p:cNvPr>
          <p:cNvSpPr txBox="1">
            <a:spLocks/>
          </p:cNvSpPr>
          <p:nvPr/>
        </p:nvSpPr>
        <p:spPr>
          <a:xfrm>
            <a:off x="6295723" y="1093305"/>
            <a:ext cx="5896277" cy="522068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Fun Facts</a:t>
            </a:r>
          </a:p>
          <a:p>
            <a:r>
              <a:rPr lang="de-CH" dirty="0"/>
              <a:t>Die seltene genetische Anomalie der </a:t>
            </a:r>
            <a:r>
              <a:rPr lang="de-CH" dirty="0" err="1"/>
              <a:t>Adermatoglyphie</a:t>
            </a:r>
            <a:r>
              <a:rPr lang="de-CH" dirty="0"/>
              <a:t> – völlig glatte Fingerkuppen – bildet die Ausnahme. Bis 2011 waren weltweit nur 4 Fälle bekannt.</a:t>
            </a:r>
          </a:p>
          <a:p>
            <a:r>
              <a:rPr lang="de-CH" dirty="0"/>
              <a:t>Zerstörte Haut regeneriert i.d.R. den Fingerabdruck schnell. Die Merkmale reichen bis in die Basalschicht.</a:t>
            </a:r>
          </a:p>
          <a:p>
            <a:r>
              <a:rPr lang="de-CH" dirty="0"/>
              <a:t>Eineiige Zwillinge haben unterschiedliche Finger-abdrücke! Die Entstehung wird nicht durch Gene </a:t>
            </a:r>
            <a:r>
              <a:rPr lang="de-CH" dirty="0" err="1"/>
              <a:t>son-dern</a:t>
            </a:r>
            <a:r>
              <a:rPr lang="de-CH" dirty="0"/>
              <a:t> durch Zufalls-Prozesse im Mutterleib gesteuert.</a:t>
            </a:r>
          </a:p>
          <a:p>
            <a:r>
              <a:rPr lang="de-CH" dirty="0"/>
              <a:t>Chemische Substanzen weisen im Infrarot-Spektrum einen Bereich auf, der stoffspezifisch ist und «Fingerprint»-Bereich genannt wird.</a:t>
            </a:r>
          </a:p>
          <a:p>
            <a:endParaRPr lang="de-CH" dirty="0"/>
          </a:p>
        </p:txBody>
      </p:sp>
      <p:sp>
        <p:nvSpPr>
          <p:cNvPr id="5" name="Rectangle: Rounded Corners 4">
            <a:extLst>
              <a:ext uri="{FF2B5EF4-FFF2-40B4-BE49-F238E27FC236}">
                <a16:creationId xmlns:a16="http://schemas.microsoft.com/office/drawing/2014/main" id="{8B572EB8-06DD-7A95-EFA9-21B2C577A761}"/>
              </a:ext>
            </a:extLst>
          </p:cNvPr>
          <p:cNvSpPr/>
          <p:nvPr/>
        </p:nvSpPr>
        <p:spPr>
          <a:xfrm>
            <a:off x="836578" y="4473603"/>
            <a:ext cx="4649822" cy="202326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b="1" dirty="0"/>
              <a:t>Noch ein letzter Fun Fact</a:t>
            </a:r>
          </a:p>
          <a:p>
            <a:pPr algn="ctr">
              <a:spcBef>
                <a:spcPts val="1200"/>
              </a:spcBef>
            </a:pPr>
            <a:r>
              <a:rPr lang="de-CH" dirty="0"/>
              <a:t>Es gibt Leute, die mit langen, künstlichen Fingernägeln ihren Arbeitsplatz nicht betreten konnten, weil ihre Fingerbeere nicht mehr auf den Scanner passt.</a:t>
            </a:r>
          </a:p>
        </p:txBody>
      </p:sp>
      <p:pic>
        <p:nvPicPr>
          <p:cNvPr id="7" name="Picture 6" descr="Pin by Jonna on Kauniit kynnet | Curved nails, Long red nails, Long square  acrylic nails">
            <a:extLst>
              <a:ext uri="{FF2B5EF4-FFF2-40B4-BE49-F238E27FC236}">
                <a16:creationId xmlns:a16="http://schemas.microsoft.com/office/drawing/2014/main" id="{171197B8-4A8C-BECE-4692-41EB14D97CF1}"/>
              </a:ext>
            </a:extLst>
          </p:cNvPr>
          <p:cNvPicPr>
            <a:picLocks noChangeAspect="1"/>
          </p:cNvPicPr>
          <p:nvPr/>
        </p:nvPicPr>
        <p:blipFill>
          <a:blip r:embed="rId2"/>
          <a:stretch>
            <a:fillRect/>
          </a:stretch>
        </p:blipFill>
        <p:spPr>
          <a:xfrm>
            <a:off x="4917805" y="3977657"/>
            <a:ext cx="1298953" cy="1601158"/>
          </a:xfrm>
          <a:prstGeom prst="rect">
            <a:avLst/>
          </a:prstGeom>
        </p:spPr>
      </p:pic>
      <p:pic>
        <p:nvPicPr>
          <p:cNvPr id="8" name="Picture 7" descr="Fingerabdruck Sensor">
            <a:extLst>
              <a:ext uri="{FF2B5EF4-FFF2-40B4-BE49-F238E27FC236}">
                <a16:creationId xmlns:a16="http://schemas.microsoft.com/office/drawing/2014/main" id="{00ABDFF1-99CB-1A42-4C6E-0DDB8F3AD2D3}"/>
              </a:ext>
            </a:extLst>
          </p:cNvPr>
          <p:cNvPicPr>
            <a:picLocks noChangeAspect="1"/>
          </p:cNvPicPr>
          <p:nvPr/>
        </p:nvPicPr>
        <p:blipFill>
          <a:blip r:embed="rId3"/>
          <a:stretch>
            <a:fillRect/>
          </a:stretch>
        </p:blipFill>
        <p:spPr>
          <a:xfrm>
            <a:off x="0" y="4290722"/>
            <a:ext cx="1464696" cy="1098522"/>
          </a:xfrm>
          <a:prstGeom prst="rect">
            <a:avLst/>
          </a:prstGeom>
        </p:spPr>
      </p:pic>
    </p:spTree>
    <p:extLst>
      <p:ext uri="{BB962C8B-B14F-4D97-AF65-F5344CB8AC3E}">
        <p14:creationId xmlns:p14="http://schemas.microsoft.com/office/powerpoint/2010/main" val="341468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F19F6-E16F-618E-F965-83E49505E8BB}"/>
              </a:ext>
            </a:extLst>
          </p:cNvPr>
          <p:cNvPicPr>
            <a:picLocks noChangeAspect="1"/>
          </p:cNvPicPr>
          <p:nvPr/>
        </p:nvPicPr>
        <p:blipFill>
          <a:blip r:embed="rId2"/>
          <a:stretch>
            <a:fillRect/>
          </a:stretch>
        </p:blipFill>
        <p:spPr>
          <a:xfrm>
            <a:off x="0" y="0"/>
            <a:ext cx="10287000" cy="6858000"/>
          </a:xfrm>
          <a:prstGeom prst="rect">
            <a:avLst/>
          </a:prstGeom>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475956" y="6034208"/>
            <a:ext cx="5195234" cy="6355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lnSpc>
                <a:spcPct val="120000"/>
              </a:lnSpc>
            </a:pPr>
            <a:r>
              <a:rPr lang="en-US" dirty="0" err="1"/>
              <a:t>Mitmach-Experimente</a:t>
            </a:r>
            <a:endParaRPr lang="de-CH" dirty="0"/>
          </a:p>
        </p:txBody>
      </p:sp>
      <p:sp>
        <p:nvSpPr>
          <p:cNvPr id="7" name="Subtitle 2">
            <a:extLst>
              <a:ext uri="{FF2B5EF4-FFF2-40B4-BE49-F238E27FC236}">
                <a16:creationId xmlns:a16="http://schemas.microsoft.com/office/drawing/2014/main" id="{EAED93FF-1F8A-16A8-6EED-6BE8C95371DB}"/>
              </a:ext>
            </a:extLst>
          </p:cNvPr>
          <p:cNvSpPr txBox="1">
            <a:spLocks/>
          </p:cNvSpPr>
          <p:nvPr/>
        </p:nvSpPr>
        <p:spPr>
          <a:xfrm>
            <a:off x="8731187" y="4099446"/>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a:t>Ballast </a:t>
            </a:r>
            <a:r>
              <a:rPr lang="en-US" sz="3200" dirty="0" err="1"/>
              <a:t>abwerfen</a:t>
            </a:r>
            <a:r>
              <a:rPr lang="en-US" sz="3200" dirty="0"/>
              <a:t> = </a:t>
            </a:r>
            <a:r>
              <a:rPr lang="en-US" sz="3200" dirty="0" err="1"/>
              <a:t>Rückstoss</a:t>
            </a:r>
            <a:endParaRPr lang="en-US" sz="3200" dirty="0"/>
          </a:p>
        </p:txBody>
      </p:sp>
    </p:spTree>
    <p:extLst>
      <p:ext uri="{BB962C8B-B14F-4D97-AF65-F5344CB8AC3E}">
        <p14:creationId xmlns:p14="http://schemas.microsoft.com/office/powerpoint/2010/main" val="2645868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E2616-F28E-9E90-51A3-16CADAB3845B}"/>
              </a:ext>
            </a:extLst>
          </p:cNvPr>
          <p:cNvSpPr>
            <a:spLocks noGrp="1"/>
          </p:cNvSpPr>
          <p:nvPr>
            <p:ph type="title"/>
          </p:nvPr>
        </p:nvSpPr>
        <p:spPr/>
        <p:txBody>
          <a:bodyPr/>
          <a:lstStyle/>
          <a:p>
            <a:r>
              <a:rPr lang="de-CH" dirty="0"/>
              <a:t>Experiment 1 – Zum Zuschauen</a:t>
            </a:r>
          </a:p>
        </p:txBody>
      </p:sp>
      <p:sp>
        <p:nvSpPr>
          <p:cNvPr id="3" name="Content Placeholder 2">
            <a:extLst>
              <a:ext uri="{FF2B5EF4-FFF2-40B4-BE49-F238E27FC236}">
                <a16:creationId xmlns:a16="http://schemas.microsoft.com/office/drawing/2014/main" id="{89426086-2BFE-AFDE-77E1-18662511633C}"/>
              </a:ext>
            </a:extLst>
          </p:cNvPr>
          <p:cNvSpPr>
            <a:spLocks noGrp="1"/>
          </p:cNvSpPr>
          <p:nvPr>
            <p:ph idx="1"/>
          </p:nvPr>
        </p:nvSpPr>
        <p:spPr>
          <a:xfrm>
            <a:off x="516097" y="1093305"/>
            <a:ext cx="9208348" cy="2230340"/>
          </a:xfrm>
        </p:spPr>
        <p:txBody>
          <a:bodyPr/>
          <a:lstStyle/>
          <a:p>
            <a:r>
              <a:rPr lang="de-CH" b="1" dirty="0"/>
              <a:t>Was ist Rückstoss?</a:t>
            </a:r>
          </a:p>
          <a:p>
            <a:r>
              <a:rPr lang="de-CH" dirty="0"/>
              <a:t>Impulserhaltung! Basierend auf dem 3. Newtonschen Gesetz «Actio = </a:t>
            </a:r>
            <a:r>
              <a:rPr lang="de-CH" dirty="0" err="1"/>
              <a:t>Reactio</a:t>
            </a:r>
            <a:r>
              <a:rPr lang="de-CH" dirty="0"/>
              <a:t>»</a:t>
            </a:r>
          </a:p>
          <a:p>
            <a:r>
              <a:rPr lang="de-CH" dirty="0"/>
              <a:t>	Impuls p = Masse m * Geschwindigkeit v</a:t>
            </a:r>
          </a:p>
          <a:p>
            <a:r>
              <a:rPr lang="de-CH" dirty="0"/>
              <a:t>	Impulserhaltung: m</a:t>
            </a:r>
            <a:r>
              <a:rPr lang="de-CH" baseline="-25000" dirty="0"/>
              <a:t>1</a:t>
            </a:r>
            <a:r>
              <a:rPr lang="de-CH" dirty="0"/>
              <a:t> * v</a:t>
            </a:r>
            <a:r>
              <a:rPr lang="de-CH" baseline="-25000" dirty="0"/>
              <a:t>1</a:t>
            </a:r>
            <a:r>
              <a:rPr lang="de-CH" dirty="0"/>
              <a:t> = </a:t>
            </a:r>
            <a:r>
              <a:rPr lang="de-CH" dirty="0">
                <a:highlight>
                  <a:srgbClr val="FFFF00"/>
                </a:highlight>
              </a:rPr>
              <a:t>-</a:t>
            </a:r>
            <a:r>
              <a:rPr lang="de-CH" dirty="0"/>
              <a:t> m</a:t>
            </a:r>
            <a:r>
              <a:rPr lang="de-CH" baseline="-25000" dirty="0"/>
              <a:t>2</a:t>
            </a:r>
            <a:r>
              <a:rPr lang="de-CH" dirty="0"/>
              <a:t> * v</a:t>
            </a:r>
            <a:r>
              <a:rPr lang="de-CH" baseline="-25000" dirty="0"/>
              <a:t>2</a:t>
            </a:r>
          </a:p>
          <a:p>
            <a:r>
              <a:rPr lang="de-CH" dirty="0"/>
              <a:t> </a:t>
            </a:r>
            <a:r>
              <a:rPr lang="de-CH" b="1" dirty="0"/>
              <a:t>Was bringt uns das bei einem Luftballon?</a:t>
            </a:r>
          </a:p>
          <a:p>
            <a:pPr>
              <a:spcBef>
                <a:spcPts val="300"/>
              </a:spcBef>
            </a:pPr>
            <a:r>
              <a:rPr lang="de-CH" dirty="0"/>
              <a:t>	Ein Ballon von 26 cm hat…</a:t>
            </a:r>
          </a:p>
          <a:p>
            <a:pPr>
              <a:spcBef>
                <a:spcPts val="300"/>
              </a:spcBef>
            </a:pPr>
            <a:r>
              <a:rPr lang="de-CH" dirty="0"/>
              <a:t>	- ein Volumen von ~ 9.2 Liter, das sind ~ 11 g Luft</a:t>
            </a:r>
          </a:p>
          <a:p>
            <a:pPr>
              <a:spcBef>
                <a:spcPts val="300"/>
              </a:spcBef>
            </a:pPr>
            <a:r>
              <a:rPr lang="de-CH" dirty="0"/>
              <a:t>	- eine </a:t>
            </a:r>
            <a:r>
              <a:rPr lang="de-CH" dirty="0" err="1"/>
              <a:t>Ausström</a:t>
            </a:r>
            <a:r>
              <a:rPr lang="de-CH" dirty="0"/>
              <a:t>-Geschwindigkeit von ca. 40 km/h </a:t>
            </a:r>
            <a:r>
              <a:rPr lang="de-CH" dirty="0">
                <a:sym typeface="Symbol" panose="05050102010706020507" pitchFamily="18" charset="2"/>
              </a:rPr>
              <a:t> 11 m/s</a:t>
            </a:r>
          </a:p>
          <a:p>
            <a:pPr>
              <a:spcBef>
                <a:spcPts val="300"/>
              </a:spcBef>
            </a:pPr>
            <a:r>
              <a:rPr lang="de-CH" dirty="0">
                <a:sym typeface="Symbol" panose="05050102010706020507" pitchFamily="18" charset="2"/>
              </a:rPr>
              <a:t>	</a:t>
            </a:r>
            <a:r>
              <a:rPr lang="de-CH" dirty="0">
                <a:sym typeface="Wingdings" panose="05000000000000000000" pitchFamily="2" charset="2"/>
              </a:rPr>
              <a:t> </a:t>
            </a:r>
            <a:r>
              <a:rPr lang="de-CH" dirty="0">
                <a:sym typeface="Symbol" panose="05050102010706020507" pitchFamily="18" charset="2"/>
              </a:rPr>
              <a:t>Das sind ~ 3.5 Liter/s  4.2 g Luft pro Sekunde</a:t>
            </a:r>
          </a:p>
          <a:p>
            <a:r>
              <a:rPr lang="de-CH" b="1" dirty="0" err="1"/>
              <a:t>Tsiolkowski</a:t>
            </a:r>
            <a:r>
              <a:rPr lang="de-CH" b="1" dirty="0"/>
              <a:t>-Raketengleichung</a:t>
            </a:r>
            <a:endParaRPr lang="de-CH" b="1" dirty="0">
              <a:sym typeface="Symbol" panose="05050102010706020507" pitchFamily="18" charset="2"/>
            </a:endParaRPr>
          </a:p>
          <a:p>
            <a:r>
              <a:rPr lang="de-CH" dirty="0">
                <a:sym typeface="Symbol" panose="05050102010706020507" pitchFamily="18" charset="2"/>
              </a:rPr>
              <a:t>	Endgeschwindigkeit = </a:t>
            </a:r>
            <a:r>
              <a:rPr lang="de-CH" dirty="0" err="1">
                <a:sym typeface="Symbol" panose="05050102010706020507" pitchFamily="18" charset="2"/>
              </a:rPr>
              <a:t>Ausströmgeschwindigkeit</a:t>
            </a:r>
            <a:r>
              <a:rPr lang="de-CH" dirty="0">
                <a:sym typeface="Symbol" panose="05050102010706020507" pitchFamily="18" charset="2"/>
              </a:rPr>
              <a:t> * </a:t>
            </a:r>
            <a:r>
              <a:rPr lang="de-CH" dirty="0" err="1">
                <a:sym typeface="Symbol" panose="05050102010706020507" pitchFamily="18" charset="2"/>
              </a:rPr>
              <a:t>ln</a:t>
            </a:r>
            <a:r>
              <a:rPr lang="de-CH" dirty="0">
                <a:sym typeface="Symbol" panose="05050102010706020507" pitchFamily="18" charset="2"/>
              </a:rPr>
              <a:t>(Startgewicht / Endgewicht)</a:t>
            </a:r>
            <a:br>
              <a:rPr lang="de-CH" dirty="0">
                <a:sym typeface="Symbol" panose="05050102010706020507" pitchFamily="18" charset="2"/>
              </a:rPr>
            </a:br>
            <a:r>
              <a:rPr lang="de-CH" dirty="0">
                <a:sym typeface="Symbol" panose="05050102010706020507" pitchFamily="18" charset="2"/>
              </a:rPr>
              <a:t>			    = 11 m/s * </a:t>
            </a:r>
            <a:r>
              <a:rPr lang="de-CH" dirty="0" err="1">
                <a:sym typeface="Symbol" panose="05050102010706020507" pitchFamily="18" charset="2"/>
              </a:rPr>
              <a:t>ln</a:t>
            </a:r>
            <a:r>
              <a:rPr lang="de-CH" dirty="0">
                <a:sym typeface="Symbol" panose="05050102010706020507" pitchFamily="18" charset="2"/>
              </a:rPr>
              <a:t>[ (11g + 3.25g) / 3.25 g] = 7 m/s</a:t>
            </a:r>
          </a:p>
          <a:p>
            <a:pPr>
              <a:spcBef>
                <a:spcPts val="300"/>
              </a:spcBef>
            </a:pPr>
            <a:r>
              <a:rPr lang="de-CH" dirty="0">
                <a:sym typeface="Symbol" panose="05050102010706020507" pitchFamily="18" charset="2"/>
              </a:rPr>
              <a:t>	Maximale Höhe	    = </a:t>
            </a:r>
            <a:r>
              <a:rPr lang="de-CH" b="1" dirty="0">
                <a:sym typeface="Symbol" panose="05050102010706020507" pitchFamily="18" charset="2"/>
              </a:rPr>
              <a:t>2.5 m ab Ende «Brennphase» </a:t>
            </a:r>
            <a:endParaRPr lang="de-CH" b="1" dirty="0"/>
          </a:p>
          <a:p>
            <a:endParaRPr lang="de-CH" dirty="0"/>
          </a:p>
          <a:p>
            <a:endParaRPr lang="de-CH" dirty="0"/>
          </a:p>
        </p:txBody>
      </p:sp>
      <p:grpSp>
        <p:nvGrpSpPr>
          <p:cNvPr id="6" name="Group 5">
            <a:extLst>
              <a:ext uri="{FF2B5EF4-FFF2-40B4-BE49-F238E27FC236}">
                <a16:creationId xmlns:a16="http://schemas.microsoft.com/office/drawing/2014/main" id="{5E59F311-F7C8-9366-AA5D-B1216DE44217}"/>
              </a:ext>
            </a:extLst>
          </p:cNvPr>
          <p:cNvGrpSpPr/>
          <p:nvPr/>
        </p:nvGrpSpPr>
        <p:grpSpPr>
          <a:xfrm>
            <a:off x="8669654" y="997915"/>
            <a:ext cx="3143250" cy="1600200"/>
            <a:chOff x="7938134" y="807083"/>
            <a:chExt cx="3143250" cy="1600200"/>
          </a:xfrm>
        </p:grpSpPr>
        <p:pic>
          <p:nvPicPr>
            <p:cNvPr id="4" name="Picture 3">
              <a:extLst>
                <a:ext uri="{FF2B5EF4-FFF2-40B4-BE49-F238E27FC236}">
                  <a16:creationId xmlns:a16="http://schemas.microsoft.com/office/drawing/2014/main" id="{26BD6B49-6D15-EA22-B48E-84B5D4B45DC8}"/>
                </a:ext>
              </a:extLst>
            </p:cNvPr>
            <p:cNvPicPr>
              <a:picLocks noChangeAspect="1"/>
            </p:cNvPicPr>
            <p:nvPr/>
          </p:nvPicPr>
          <p:blipFill>
            <a:blip r:embed="rId2"/>
            <a:stretch>
              <a:fillRect/>
            </a:stretch>
          </p:blipFill>
          <p:spPr>
            <a:xfrm>
              <a:off x="7938134" y="1035683"/>
              <a:ext cx="3143250" cy="1371600"/>
            </a:xfrm>
            <a:prstGeom prst="rect">
              <a:avLst/>
            </a:prstGeom>
          </p:spPr>
        </p:pic>
        <p:sp>
          <p:nvSpPr>
            <p:cNvPr id="5" name="TextBox 4">
              <a:extLst>
                <a:ext uri="{FF2B5EF4-FFF2-40B4-BE49-F238E27FC236}">
                  <a16:creationId xmlns:a16="http://schemas.microsoft.com/office/drawing/2014/main" id="{091818EE-D791-53B2-2F3F-2F833415E7C1}"/>
                </a:ext>
              </a:extLst>
            </p:cNvPr>
            <p:cNvSpPr txBox="1"/>
            <p:nvPr/>
          </p:nvSpPr>
          <p:spPr>
            <a:xfrm>
              <a:off x="8992925" y="807083"/>
              <a:ext cx="914400" cy="914400"/>
            </a:xfrm>
            <a:prstGeom prst="rect">
              <a:avLst/>
            </a:prstGeom>
            <a:noFill/>
          </p:spPr>
          <p:txBody>
            <a:bodyPr wrap="none" rtlCol="0">
              <a:noAutofit/>
            </a:bodyPr>
            <a:lstStyle/>
            <a:p>
              <a:pPr algn="l"/>
              <a:r>
                <a:rPr lang="de-CH" dirty="0">
                  <a:latin typeface="Arial" panose="020B0604020202020204" pitchFamily="34" charset="0"/>
                  <a:cs typeface="Arial" panose="020B0604020202020204" pitchFamily="34" charset="0"/>
                </a:rPr>
                <a:t>v</a:t>
              </a:r>
              <a:r>
                <a:rPr lang="de-CH" baseline="-25000" dirty="0">
                  <a:latin typeface="Arial" panose="020B0604020202020204" pitchFamily="34" charset="0"/>
                  <a:cs typeface="Arial" panose="020B0604020202020204" pitchFamily="34" charset="0"/>
                </a:rPr>
                <a:t>1</a:t>
              </a:r>
              <a:r>
                <a:rPr lang="de-CH" dirty="0">
                  <a:latin typeface="Arial" panose="020B0604020202020204" pitchFamily="34" charset="0"/>
                  <a:cs typeface="Arial" panose="020B0604020202020204" pitchFamily="34" charset="0"/>
                </a:rPr>
                <a:t>      v</a:t>
              </a:r>
              <a:r>
                <a:rPr lang="de-CH" baseline="-25000" dirty="0">
                  <a:latin typeface="Arial" panose="020B0604020202020204" pitchFamily="34" charset="0"/>
                  <a:cs typeface="Arial" panose="020B0604020202020204" pitchFamily="34" charset="0"/>
                </a:rPr>
                <a:t>2</a:t>
              </a:r>
            </a:p>
          </p:txBody>
        </p:sp>
      </p:grpSp>
      <p:grpSp>
        <p:nvGrpSpPr>
          <p:cNvPr id="7" name="Group 6">
            <a:extLst>
              <a:ext uri="{FF2B5EF4-FFF2-40B4-BE49-F238E27FC236}">
                <a16:creationId xmlns:a16="http://schemas.microsoft.com/office/drawing/2014/main" id="{6B5C4897-3363-EC50-266E-EC4C02723A75}"/>
              </a:ext>
            </a:extLst>
          </p:cNvPr>
          <p:cNvGrpSpPr/>
          <p:nvPr/>
        </p:nvGrpSpPr>
        <p:grpSpPr>
          <a:xfrm>
            <a:off x="9611900" y="5088623"/>
            <a:ext cx="2285902" cy="1542923"/>
            <a:chOff x="7292052" y="-449618"/>
            <a:chExt cx="2285902" cy="1542923"/>
          </a:xfrm>
        </p:grpSpPr>
        <p:sp>
          <p:nvSpPr>
            <p:cNvPr id="8" name="Rectangle: Rounded Corners 7">
              <a:extLst>
                <a:ext uri="{FF2B5EF4-FFF2-40B4-BE49-F238E27FC236}">
                  <a16:creationId xmlns:a16="http://schemas.microsoft.com/office/drawing/2014/main" id="{B0F6D80C-2CF9-B528-F781-DC34A82E10BD}"/>
                </a:ext>
              </a:extLst>
            </p:cNvPr>
            <p:cNvSpPr/>
            <p:nvPr/>
          </p:nvSpPr>
          <p:spPr>
            <a:xfrm>
              <a:off x="7292052" y="-449618"/>
              <a:ext cx="2285902" cy="15429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lIns="36000" tIns="0" rIns="36000" bIns="0" rtlCol="0" anchor="b"/>
            <a:lstStyle/>
            <a:p>
              <a:pPr algn="ctr"/>
              <a:r>
                <a:rPr lang="de-CH" sz="1400" dirty="0"/>
                <a:t>Schaffen wir es bis </a:t>
              </a:r>
              <a:br>
                <a:rPr lang="de-CH" sz="1400" dirty="0"/>
              </a:br>
              <a:r>
                <a:rPr lang="de-CH" sz="1400" dirty="0"/>
                <a:t>an die Decke?</a:t>
              </a:r>
            </a:p>
          </p:txBody>
        </p:sp>
        <p:pic>
          <p:nvPicPr>
            <p:cNvPr id="9" name="Picture 8">
              <a:extLst>
                <a:ext uri="{FF2B5EF4-FFF2-40B4-BE49-F238E27FC236}">
                  <a16:creationId xmlns:a16="http://schemas.microsoft.com/office/drawing/2014/main" id="{71841D0E-41C8-61C5-3DCE-27BAED57910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89730" y="-449617"/>
              <a:ext cx="890546" cy="1028616"/>
            </a:xfrm>
            <a:prstGeom prst="rect">
              <a:avLst/>
            </a:prstGeom>
          </p:spPr>
        </p:pic>
      </p:grpSp>
    </p:spTree>
    <p:extLst>
      <p:ext uri="{BB962C8B-B14F-4D97-AF65-F5344CB8AC3E}">
        <p14:creationId xmlns:p14="http://schemas.microsoft.com/office/powerpoint/2010/main" val="398697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CF85E-A7C6-DDCD-1681-BED7CAEFC3C6}"/>
              </a:ext>
            </a:extLst>
          </p:cNvPr>
          <p:cNvSpPr>
            <a:spLocks noGrp="1"/>
          </p:cNvSpPr>
          <p:nvPr>
            <p:ph type="title"/>
          </p:nvPr>
        </p:nvSpPr>
        <p:spPr/>
        <p:txBody>
          <a:bodyPr/>
          <a:lstStyle/>
          <a:p>
            <a:r>
              <a:rPr lang="de-CH" dirty="0"/>
              <a:t>Experiment 2 – Zum Mitmachen</a:t>
            </a:r>
          </a:p>
        </p:txBody>
      </p:sp>
      <p:sp>
        <p:nvSpPr>
          <p:cNvPr id="3" name="Content Placeholder 2">
            <a:extLst>
              <a:ext uri="{FF2B5EF4-FFF2-40B4-BE49-F238E27FC236}">
                <a16:creationId xmlns:a16="http://schemas.microsoft.com/office/drawing/2014/main" id="{04569F3F-6A1C-D38B-C752-39A34269AEF8}"/>
              </a:ext>
            </a:extLst>
          </p:cNvPr>
          <p:cNvSpPr>
            <a:spLocks noGrp="1"/>
          </p:cNvSpPr>
          <p:nvPr>
            <p:ph idx="1"/>
          </p:nvPr>
        </p:nvSpPr>
        <p:spPr>
          <a:xfrm>
            <a:off x="516098" y="1093305"/>
            <a:ext cx="5865383" cy="5220684"/>
          </a:xfrm>
        </p:spPr>
        <p:txBody>
          <a:bodyPr/>
          <a:lstStyle/>
          <a:p>
            <a:r>
              <a:rPr lang="de-CH" dirty="0"/>
              <a:t>Ihr habt…</a:t>
            </a:r>
          </a:p>
          <a:p>
            <a:pPr marL="285750" indent="-285750">
              <a:buFontTx/>
              <a:buChar char="-"/>
            </a:pPr>
            <a:r>
              <a:rPr lang="de-CH" dirty="0"/>
              <a:t>einen Stift</a:t>
            </a:r>
          </a:p>
          <a:p>
            <a:pPr marL="285750" indent="-285750">
              <a:buFontTx/>
              <a:buChar char="-"/>
            </a:pPr>
            <a:r>
              <a:rPr lang="de-CH" dirty="0"/>
              <a:t>Und einen KoMi-Taler am Band mit Gewicht</a:t>
            </a:r>
          </a:p>
          <a:p>
            <a:endParaRPr lang="de-CH" dirty="0"/>
          </a:p>
          <a:p>
            <a:r>
              <a:rPr lang="de-CH" b="1" dirty="0"/>
              <a:t>Aufgabe</a:t>
            </a:r>
          </a:p>
          <a:p>
            <a:pPr marL="180975" indent="-180975"/>
            <a:r>
              <a:rPr lang="de-CH" dirty="0"/>
              <a:t>-	Ihr müsst den KoMi-Taler an der Mutter festhalten</a:t>
            </a:r>
          </a:p>
          <a:p>
            <a:pPr marL="180975" indent="-180975"/>
            <a:r>
              <a:rPr lang="de-CH" dirty="0"/>
              <a:t>-	Ihr müsst den Stift an den Faden legen</a:t>
            </a:r>
          </a:p>
          <a:p>
            <a:pPr marL="180975" indent="-180975"/>
            <a:r>
              <a:rPr lang="de-CH" dirty="0"/>
              <a:t>-	Der Faden kann am Stift abgewinkelt werden</a:t>
            </a:r>
          </a:p>
          <a:p>
            <a:pPr marL="180975" indent="-180975"/>
            <a:r>
              <a:rPr lang="de-CH" dirty="0"/>
              <a:t>-	Dann lasst ihr die Mutter los. Der Stift darf dann nicht mehr bewegt werden.</a:t>
            </a:r>
          </a:p>
          <a:p>
            <a:r>
              <a:rPr lang="de-CH" dirty="0"/>
              <a:t>Wie müsst Ihr den Faden abwinkeln, damit der KoMi-Taler </a:t>
            </a:r>
            <a:r>
              <a:rPr lang="de-CH" b="1" dirty="0"/>
              <a:t>nicht </a:t>
            </a:r>
            <a:r>
              <a:rPr lang="de-CH" dirty="0"/>
              <a:t>auf den Boden fällt?</a:t>
            </a:r>
          </a:p>
        </p:txBody>
      </p:sp>
      <p:sp>
        <p:nvSpPr>
          <p:cNvPr id="4" name="Slide Number Placeholder 3">
            <a:extLst>
              <a:ext uri="{FF2B5EF4-FFF2-40B4-BE49-F238E27FC236}">
                <a16:creationId xmlns:a16="http://schemas.microsoft.com/office/drawing/2014/main" id="{1C1A2FA1-28F2-67FF-AC14-737DE51F19FB}"/>
              </a:ext>
            </a:extLst>
          </p:cNvPr>
          <p:cNvSpPr>
            <a:spLocks noGrp="1"/>
          </p:cNvSpPr>
          <p:nvPr>
            <p:ph type="sldNum" sz="quarter" idx="12"/>
          </p:nvPr>
        </p:nvSpPr>
        <p:spPr/>
        <p:txBody>
          <a:bodyPr/>
          <a:lstStyle/>
          <a:p>
            <a:fld id="{5A33CB2A-1702-4C1D-9CC4-8D472D39F19E}" type="slidenum">
              <a:rPr lang="en-US" smtClean="0"/>
              <a:t>19</a:t>
            </a:fld>
            <a:endParaRPr lang="en-US"/>
          </a:p>
        </p:txBody>
      </p:sp>
      <p:grpSp>
        <p:nvGrpSpPr>
          <p:cNvPr id="14" name="Group 13">
            <a:extLst>
              <a:ext uri="{FF2B5EF4-FFF2-40B4-BE49-F238E27FC236}">
                <a16:creationId xmlns:a16="http://schemas.microsoft.com/office/drawing/2014/main" id="{9FAB9DF0-2760-A4CE-FD98-AC4854F271F6}"/>
              </a:ext>
            </a:extLst>
          </p:cNvPr>
          <p:cNvGrpSpPr/>
          <p:nvPr/>
        </p:nvGrpSpPr>
        <p:grpSpPr>
          <a:xfrm>
            <a:off x="7990691" y="466595"/>
            <a:ext cx="1768995" cy="6082487"/>
            <a:chOff x="7990691" y="466595"/>
            <a:chExt cx="1768995" cy="6082487"/>
          </a:xfrm>
        </p:grpSpPr>
        <p:pic>
          <p:nvPicPr>
            <p:cNvPr id="6" name="Picture 5">
              <a:extLst>
                <a:ext uri="{FF2B5EF4-FFF2-40B4-BE49-F238E27FC236}">
                  <a16:creationId xmlns:a16="http://schemas.microsoft.com/office/drawing/2014/main" id="{9B972B0D-ACEC-DE4C-B723-3CBADFAE93D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990691" y="4816294"/>
              <a:ext cx="1768995" cy="1732788"/>
            </a:xfrm>
            <a:prstGeom prst="rect">
              <a:avLst/>
            </a:prstGeom>
          </p:spPr>
        </p:pic>
        <p:pic>
          <p:nvPicPr>
            <p:cNvPr id="7" name="Picture 6" descr="Sechskant-Mutter M16 - Stahl galv. verzinkt nach DIN 934-8 ...">
              <a:extLst>
                <a:ext uri="{FF2B5EF4-FFF2-40B4-BE49-F238E27FC236}">
                  <a16:creationId xmlns:a16="http://schemas.microsoft.com/office/drawing/2014/main" id="{434F3B88-A9BB-030A-F5B8-991B5AFC1C84}"/>
                </a:ext>
              </a:extLst>
            </p:cNvPr>
            <p:cNvPicPr>
              <a:picLocks noChangeAspect="1"/>
            </p:cNvPicPr>
            <p:nvPr/>
          </p:nvPicPr>
          <p:blipFill>
            <a:blip r:embed="rId3">
              <a:clrChange>
                <a:clrFrom>
                  <a:srgbClr val="FFFFFF"/>
                </a:clrFrom>
                <a:clrTo>
                  <a:srgbClr val="FFFFFF">
                    <a:alpha val="0"/>
                  </a:srgbClr>
                </a:clrTo>
              </a:clrChange>
            </a:blip>
            <a:srcRect l="25134" r="25263"/>
            <a:stretch>
              <a:fillRect/>
            </a:stretch>
          </p:blipFill>
          <p:spPr>
            <a:xfrm>
              <a:off x="8617612" y="466595"/>
              <a:ext cx="515155" cy="626710"/>
            </a:xfrm>
            <a:prstGeom prst="rect">
              <a:avLst/>
            </a:prstGeom>
          </p:spPr>
        </p:pic>
        <p:pic>
          <p:nvPicPr>
            <p:cNvPr id="8" name="Picture 7" descr="Schnur-Vektoren – Lade kostenlose, hochwertige Vektoren von Freepik  herunter | Freepik">
              <a:extLst>
                <a:ext uri="{FF2B5EF4-FFF2-40B4-BE49-F238E27FC236}">
                  <a16:creationId xmlns:a16="http://schemas.microsoft.com/office/drawing/2014/main" id="{98308032-C957-9DDF-DC4D-DA858AED388B}"/>
                </a:ext>
              </a:extLst>
            </p:cNvPr>
            <p:cNvPicPr>
              <a:picLocks noChangeAspect="1"/>
            </p:cNvPicPr>
            <p:nvPr/>
          </p:nvPicPr>
          <p:blipFill>
            <a:blip r:embed="rId4">
              <a:clrChange>
                <a:clrFrom>
                  <a:srgbClr val="FFFFFF"/>
                </a:clrFrom>
                <a:clrTo>
                  <a:srgbClr val="FFFFFF">
                    <a:alpha val="0"/>
                  </a:srgbClr>
                </a:clrTo>
              </a:clrChange>
            </a:blip>
            <a:srcRect t="9105" b="84142"/>
            <a:stretch>
              <a:fillRect/>
            </a:stretch>
          </p:blipFill>
          <p:spPr>
            <a:xfrm rot="5400000">
              <a:off x="6922254" y="2784760"/>
              <a:ext cx="3905870" cy="157198"/>
            </a:xfrm>
            <a:prstGeom prst="rect">
              <a:avLst/>
            </a:prstGeom>
          </p:spPr>
        </p:pic>
      </p:grpSp>
      <p:pic>
        <p:nvPicPr>
          <p:cNvPr id="13" name="Picture 12">
            <a:extLst>
              <a:ext uri="{FF2B5EF4-FFF2-40B4-BE49-F238E27FC236}">
                <a16:creationId xmlns:a16="http://schemas.microsoft.com/office/drawing/2014/main" id="{1F972AED-D8BF-408A-EBE4-2D82536151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732723">
            <a:off x="8532664" y="2124016"/>
            <a:ext cx="1661568" cy="1661568"/>
          </a:xfrm>
          <a:prstGeom prst="rect">
            <a:avLst/>
          </a:prstGeom>
        </p:spPr>
      </p:pic>
      <p:sp>
        <p:nvSpPr>
          <p:cNvPr id="15" name="Rectangle: Rounded Corners 14">
            <a:extLst>
              <a:ext uri="{FF2B5EF4-FFF2-40B4-BE49-F238E27FC236}">
                <a16:creationId xmlns:a16="http://schemas.microsoft.com/office/drawing/2014/main" id="{7C4DB021-1456-60DB-FF08-4F8D36E9994A}"/>
              </a:ext>
            </a:extLst>
          </p:cNvPr>
          <p:cNvSpPr/>
          <p:nvPr/>
        </p:nvSpPr>
        <p:spPr>
          <a:xfrm>
            <a:off x="5411683" y="2147552"/>
            <a:ext cx="2118575" cy="128144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sz="2800" b="1" dirty="0"/>
              <a:t>Los geht’s!</a:t>
            </a:r>
          </a:p>
        </p:txBody>
      </p:sp>
    </p:spTree>
    <p:extLst>
      <p:ext uri="{BB962C8B-B14F-4D97-AF65-F5344CB8AC3E}">
        <p14:creationId xmlns:p14="http://schemas.microsoft.com/office/powerpoint/2010/main" val="173166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64A3-DF9A-C62E-824D-77E725A02827}"/>
              </a:ext>
            </a:extLst>
          </p:cNvPr>
          <p:cNvSpPr>
            <a:spLocks noGrp="1"/>
          </p:cNvSpPr>
          <p:nvPr>
            <p:ph type="ctrTitle"/>
          </p:nvPr>
        </p:nvSpPr>
        <p:spPr>
          <a:xfrm>
            <a:off x="4155707" y="148970"/>
            <a:ext cx="3797709" cy="676940"/>
          </a:xfrm>
        </p:spPr>
        <p:txBody>
          <a:bodyPr anchor="t"/>
          <a:lstStyle/>
          <a:p>
            <a:pPr algn="ctr"/>
            <a:r>
              <a:rPr lang="en-US" dirty="0" err="1"/>
              <a:t>Willkommen</a:t>
            </a:r>
            <a:r>
              <a:rPr lang="en-US" dirty="0"/>
              <a:t> </a:t>
            </a:r>
            <a:r>
              <a:rPr lang="en-US" dirty="0" err="1"/>
              <a:t>zur</a:t>
            </a:r>
            <a:r>
              <a:rPr lang="en-US" dirty="0"/>
              <a:t> </a:t>
            </a:r>
            <a:endParaRPr lang="de-CH" dirty="0"/>
          </a:p>
        </p:txBody>
      </p:sp>
      <p:sp>
        <p:nvSpPr>
          <p:cNvPr id="7" name="Rectangle 6">
            <a:extLst>
              <a:ext uri="{FF2B5EF4-FFF2-40B4-BE49-F238E27FC236}">
                <a16:creationId xmlns:a16="http://schemas.microsoft.com/office/drawing/2014/main" id="{2F06FFDB-047F-9FDF-4C0F-3167232BCE72}"/>
              </a:ext>
            </a:extLst>
          </p:cNvPr>
          <p:cNvSpPr/>
          <p:nvPr/>
        </p:nvSpPr>
        <p:spPr>
          <a:xfrm>
            <a:off x="10537723" y="0"/>
            <a:ext cx="1654277" cy="112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Picture 7" descr="A silhouette of a person and person&#10;&#10;AI-generated content may be incorrect.">
            <a:extLst>
              <a:ext uri="{FF2B5EF4-FFF2-40B4-BE49-F238E27FC236}">
                <a16:creationId xmlns:a16="http://schemas.microsoft.com/office/drawing/2014/main" id="{C80CB2CD-2E23-624A-7E37-F55CEED27152}"/>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63381" y="207037"/>
            <a:ext cx="1001480" cy="864000"/>
          </a:xfrm>
          <a:prstGeom prst="rect">
            <a:avLst/>
          </a:prstGeom>
        </p:spPr>
      </p:pic>
      <p:sp>
        <p:nvSpPr>
          <p:cNvPr id="9" name="TextBox 8">
            <a:extLst>
              <a:ext uri="{FF2B5EF4-FFF2-40B4-BE49-F238E27FC236}">
                <a16:creationId xmlns:a16="http://schemas.microsoft.com/office/drawing/2014/main" id="{17FC2A30-EDBF-0E8A-416F-3AAEF3ADC013}"/>
              </a:ext>
            </a:extLst>
          </p:cNvPr>
          <p:cNvSpPr txBox="1"/>
          <p:nvPr/>
        </p:nvSpPr>
        <p:spPr>
          <a:xfrm>
            <a:off x="9987643" y="1054077"/>
            <a:ext cx="1880643" cy="830997"/>
          </a:xfrm>
          <a:prstGeom prst="rect">
            <a:avLst/>
          </a:prstGeom>
          <a:noFill/>
        </p:spPr>
        <p:txBody>
          <a:bodyPr wrap="none" rtlCol="0">
            <a:spAutoFit/>
          </a:bodyPr>
          <a:lstStyle/>
          <a:p>
            <a:r>
              <a:rPr lang="en-US" sz="2400" dirty="0" err="1">
                <a:latin typeface="Arial" panose="020B0604020202020204" pitchFamily="34" charset="0"/>
                <a:cs typeface="Arial" panose="020B0604020202020204" pitchFamily="34" charset="0"/>
              </a:rPr>
              <a:t>KoMi</a:t>
            </a:r>
            <a:r>
              <a:rPr lang="en-US" sz="2400" dirty="0">
                <a:latin typeface="Arial" panose="020B0604020202020204" pitchFamily="34" charset="0"/>
                <a:cs typeface="Arial" panose="020B0604020202020204" pitchFamily="34" charset="0"/>
              </a:rPr>
              <a:t>-Soirée</a:t>
            </a:r>
          </a:p>
          <a:p>
            <a:pPr algn="ctr"/>
            <a:r>
              <a:rPr lang="en-US" sz="2400" dirty="0">
                <a:latin typeface="Arial" panose="020B0604020202020204" pitchFamily="34" charset="0"/>
                <a:cs typeface="Arial" panose="020B0604020202020204" pitchFamily="34" charset="0"/>
              </a:rPr>
              <a:t>05-2026</a:t>
            </a:r>
          </a:p>
        </p:txBody>
      </p:sp>
      <p:pic>
        <p:nvPicPr>
          <p:cNvPr id="4" name="Picture 3">
            <a:extLst>
              <a:ext uri="{FF2B5EF4-FFF2-40B4-BE49-F238E27FC236}">
                <a16:creationId xmlns:a16="http://schemas.microsoft.com/office/drawing/2014/main" id="{C585E707-73CE-5C27-8EFA-2B6513E18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124" y="0"/>
            <a:ext cx="8507519" cy="6858000"/>
          </a:xfrm>
          <a:prstGeom prst="rect">
            <a:avLst/>
          </a:prstGeom>
        </p:spPr>
      </p:pic>
    </p:spTree>
    <p:extLst>
      <p:ext uri="{BB962C8B-B14F-4D97-AF65-F5344CB8AC3E}">
        <p14:creationId xmlns:p14="http://schemas.microsoft.com/office/powerpoint/2010/main" val="1580542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2132-1843-E2EA-9464-3D527E1CCB51}"/>
              </a:ext>
            </a:extLst>
          </p:cNvPr>
          <p:cNvSpPr>
            <a:spLocks noGrp="1"/>
          </p:cNvSpPr>
          <p:nvPr>
            <p:ph type="title"/>
          </p:nvPr>
        </p:nvSpPr>
        <p:spPr/>
        <p:txBody>
          <a:bodyPr/>
          <a:lstStyle/>
          <a:p>
            <a:r>
              <a:rPr lang="de-CH" dirty="0"/>
              <a:t>Experiment 2 - Erklärung</a:t>
            </a:r>
          </a:p>
        </p:txBody>
      </p:sp>
      <p:sp>
        <p:nvSpPr>
          <p:cNvPr id="3" name="Content Placeholder 2">
            <a:extLst>
              <a:ext uri="{FF2B5EF4-FFF2-40B4-BE49-F238E27FC236}">
                <a16:creationId xmlns:a16="http://schemas.microsoft.com/office/drawing/2014/main" id="{D64F8923-2DB1-E9C7-8E92-71D1E70BE8C4}"/>
              </a:ext>
            </a:extLst>
          </p:cNvPr>
          <p:cNvSpPr>
            <a:spLocks noGrp="1"/>
          </p:cNvSpPr>
          <p:nvPr>
            <p:ph idx="1"/>
          </p:nvPr>
        </p:nvSpPr>
        <p:spPr>
          <a:xfrm>
            <a:off x="516099" y="1093305"/>
            <a:ext cx="3534308" cy="5220684"/>
          </a:xfrm>
        </p:spPr>
        <p:txBody>
          <a:bodyPr/>
          <a:lstStyle/>
          <a:p>
            <a:r>
              <a:rPr lang="de-CH" dirty="0"/>
              <a:t>Auf die Mutter wirken zwei Kräfte</a:t>
            </a:r>
          </a:p>
          <a:p>
            <a:pPr marL="342900" indent="-342900">
              <a:spcBef>
                <a:spcPts val="300"/>
              </a:spcBef>
              <a:buAutoNum type="arabicPeriod"/>
            </a:pPr>
            <a:r>
              <a:rPr lang="de-CH" dirty="0"/>
              <a:t>Der Zug der Schnur</a:t>
            </a:r>
          </a:p>
          <a:p>
            <a:pPr marL="342900" indent="-342900">
              <a:spcBef>
                <a:spcPts val="300"/>
              </a:spcBef>
              <a:buAutoNum type="arabicPeriod"/>
            </a:pPr>
            <a:r>
              <a:rPr lang="de-CH" dirty="0"/>
              <a:t>Die Erdanziehung</a:t>
            </a:r>
          </a:p>
          <a:p>
            <a:pPr>
              <a:spcBef>
                <a:spcPts val="300"/>
              </a:spcBef>
            </a:pPr>
            <a:r>
              <a:rPr lang="de-CH" dirty="0"/>
              <a:t>Beide Kräfte zusammen bewegen die Mutter diagonal nach unten.</a:t>
            </a:r>
          </a:p>
          <a:p>
            <a:pPr>
              <a:spcBef>
                <a:spcPts val="300"/>
              </a:spcBef>
            </a:pPr>
            <a:r>
              <a:rPr lang="de-CH" dirty="0"/>
              <a:t>Das wiederholt sich und erhöht die Geschwindigkeit der Mutter.</a:t>
            </a:r>
          </a:p>
          <a:p>
            <a:pPr>
              <a:spcBef>
                <a:spcPts val="300"/>
              </a:spcBef>
            </a:pPr>
            <a:r>
              <a:rPr lang="de-CH" dirty="0"/>
              <a:t>So lange, bis sie sich um den Stift wickelt.</a:t>
            </a:r>
          </a:p>
          <a:p>
            <a:pPr>
              <a:spcBef>
                <a:spcPts val="300"/>
              </a:spcBef>
            </a:pPr>
            <a:r>
              <a:rPr lang="de-CH" dirty="0"/>
              <a:t>Ab dann hält die Reibung den Faden fest.</a:t>
            </a:r>
          </a:p>
        </p:txBody>
      </p:sp>
      <p:sp>
        <p:nvSpPr>
          <p:cNvPr id="4" name="Slide Number Placeholder 3">
            <a:extLst>
              <a:ext uri="{FF2B5EF4-FFF2-40B4-BE49-F238E27FC236}">
                <a16:creationId xmlns:a16="http://schemas.microsoft.com/office/drawing/2014/main" id="{BC5A788E-830D-EE56-65D4-9CCC657DEAEA}"/>
              </a:ext>
            </a:extLst>
          </p:cNvPr>
          <p:cNvSpPr>
            <a:spLocks noGrp="1"/>
          </p:cNvSpPr>
          <p:nvPr>
            <p:ph type="sldNum" sz="quarter" idx="12"/>
          </p:nvPr>
        </p:nvSpPr>
        <p:spPr/>
        <p:txBody>
          <a:bodyPr/>
          <a:lstStyle/>
          <a:p>
            <a:fld id="{5A33CB2A-1702-4C1D-9CC4-8D472D39F19E}" type="slidenum">
              <a:rPr lang="en-US" smtClean="0"/>
              <a:t>20</a:t>
            </a:fld>
            <a:endParaRPr lang="en-US"/>
          </a:p>
        </p:txBody>
      </p:sp>
      <p:pic>
        <p:nvPicPr>
          <p:cNvPr id="6" name="Picture 5">
            <a:extLst>
              <a:ext uri="{FF2B5EF4-FFF2-40B4-BE49-F238E27FC236}">
                <a16:creationId xmlns:a16="http://schemas.microsoft.com/office/drawing/2014/main" id="{667F3A4A-4DB0-58FC-F50C-35B385E5FE6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77058" y="3876427"/>
            <a:ext cx="1768995" cy="1732788"/>
          </a:xfrm>
          <a:prstGeom prst="rect">
            <a:avLst/>
          </a:prstGeom>
        </p:spPr>
      </p:pic>
      <p:pic>
        <p:nvPicPr>
          <p:cNvPr id="7" name="Picture 6" descr="Sechskant-Mutter M16 - Stahl galv. verzinkt nach DIN 934-8 ...">
            <a:extLst>
              <a:ext uri="{FF2B5EF4-FFF2-40B4-BE49-F238E27FC236}">
                <a16:creationId xmlns:a16="http://schemas.microsoft.com/office/drawing/2014/main" id="{F766488F-04D7-1478-90C1-9558A4EF38A7}"/>
              </a:ext>
            </a:extLst>
          </p:cNvPr>
          <p:cNvPicPr>
            <a:picLocks noChangeAspect="1"/>
          </p:cNvPicPr>
          <p:nvPr/>
        </p:nvPicPr>
        <p:blipFill>
          <a:blip r:embed="rId3">
            <a:clrChange>
              <a:clrFrom>
                <a:srgbClr val="FFFFFF"/>
              </a:clrFrom>
              <a:clrTo>
                <a:srgbClr val="FFFFFF">
                  <a:alpha val="0"/>
                </a:srgbClr>
              </a:clrTo>
            </a:clrChange>
          </a:blip>
          <a:srcRect l="25134" r="25263"/>
          <a:stretch>
            <a:fillRect/>
          </a:stretch>
        </p:blipFill>
        <p:spPr>
          <a:xfrm>
            <a:off x="6084618" y="1640266"/>
            <a:ext cx="515155" cy="626710"/>
          </a:xfrm>
          <a:prstGeom prst="rect">
            <a:avLst/>
          </a:prstGeom>
        </p:spPr>
      </p:pic>
      <p:pic>
        <p:nvPicPr>
          <p:cNvPr id="8" name="Picture 7" descr="Schnur-Vektoren – Lade kostenlose, hochwertige Vektoren von Freepik  herunter | Freepik">
            <a:extLst>
              <a:ext uri="{FF2B5EF4-FFF2-40B4-BE49-F238E27FC236}">
                <a16:creationId xmlns:a16="http://schemas.microsoft.com/office/drawing/2014/main" id="{B5FFEA50-8EE2-7840-0FD8-4A9C58B2CE8B}"/>
              </a:ext>
            </a:extLst>
          </p:cNvPr>
          <p:cNvPicPr>
            <a:picLocks noChangeAspect="1"/>
          </p:cNvPicPr>
          <p:nvPr/>
        </p:nvPicPr>
        <p:blipFill>
          <a:blip r:embed="rId4">
            <a:clrChange>
              <a:clrFrom>
                <a:srgbClr val="FFFFFF"/>
              </a:clrFrom>
              <a:clrTo>
                <a:srgbClr val="FFFFFF">
                  <a:alpha val="0"/>
                </a:srgbClr>
              </a:clrTo>
            </a:clrChange>
          </a:blip>
          <a:srcRect t="9105" b="84142"/>
          <a:stretch>
            <a:fillRect/>
          </a:stretch>
        </p:blipFill>
        <p:spPr>
          <a:xfrm rot="5400000">
            <a:off x="3621989" y="2858261"/>
            <a:ext cx="1879134" cy="157198"/>
          </a:xfrm>
          <a:prstGeom prst="rect">
            <a:avLst/>
          </a:prstGeom>
        </p:spPr>
      </p:pic>
      <p:pic>
        <p:nvPicPr>
          <p:cNvPr id="9" name="Picture 8">
            <a:extLst>
              <a:ext uri="{FF2B5EF4-FFF2-40B4-BE49-F238E27FC236}">
                <a16:creationId xmlns:a16="http://schemas.microsoft.com/office/drawing/2014/main" id="{B484AFAC-44BE-8EBB-DF64-66ACF453209C}"/>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142402">
            <a:off x="3902633" y="1122837"/>
            <a:ext cx="1661568" cy="1661568"/>
          </a:xfrm>
          <a:prstGeom prst="rect">
            <a:avLst/>
          </a:prstGeom>
        </p:spPr>
      </p:pic>
      <p:pic>
        <p:nvPicPr>
          <p:cNvPr id="10" name="Picture 9" descr="Schnur-Vektoren – Lade kostenlose, hochwertige Vektoren von Freepik  herunter | Freepik">
            <a:extLst>
              <a:ext uri="{FF2B5EF4-FFF2-40B4-BE49-F238E27FC236}">
                <a16:creationId xmlns:a16="http://schemas.microsoft.com/office/drawing/2014/main" id="{39F272E4-1B32-0E4D-9ACC-155870F9B682}"/>
              </a:ext>
            </a:extLst>
          </p:cNvPr>
          <p:cNvPicPr>
            <a:picLocks noChangeAspect="1"/>
          </p:cNvPicPr>
          <p:nvPr/>
        </p:nvPicPr>
        <p:blipFill>
          <a:blip r:embed="rId4">
            <a:clrChange>
              <a:clrFrom>
                <a:srgbClr val="FFFFFF"/>
              </a:clrFrom>
              <a:clrTo>
                <a:srgbClr val="FFFFFF">
                  <a:alpha val="0"/>
                </a:srgbClr>
              </a:clrTo>
            </a:clrChange>
          </a:blip>
          <a:srcRect t="9105" b="84142"/>
          <a:stretch>
            <a:fillRect/>
          </a:stretch>
        </p:blipFill>
        <p:spPr>
          <a:xfrm>
            <a:off x="4534628" y="1918694"/>
            <a:ext cx="1751159" cy="157198"/>
          </a:xfrm>
          <a:prstGeom prst="rect">
            <a:avLst/>
          </a:prstGeom>
        </p:spPr>
      </p:pic>
      <p:sp>
        <p:nvSpPr>
          <p:cNvPr id="11" name="Arrow: Left 10">
            <a:extLst>
              <a:ext uri="{FF2B5EF4-FFF2-40B4-BE49-F238E27FC236}">
                <a16:creationId xmlns:a16="http://schemas.microsoft.com/office/drawing/2014/main" id="{C6F26B08-A93A-92B3-0C57-D79D07F5E027}"/>
              </a:ext>
            </a:extLst>
          </p:cNvPr>
          <p:cNvSpPr/>
          <p:nvPr/>
        </p:nvSpPr>
        <p:spPr>
          <a:xfrm>
            <a:off x="4909161" y="1847292"/>
            <a:ext cx="1149621" cy="2946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Arrow: Left 11">
            <a:extLst>
              <a:ext uri="{FF2B5EF4-FFF2-40B4-BE49-F238E27FC236}">
                <a16:creationId xmlns:a16="http://schemas.microsoft.com/office/drawing/2014/main" id="{6C61E3E7-3B42-C709-8058-538B8E402129}"/>
              </a:ext>
            </a:extLst>
          </p:cNvPr>
          <p:cNvSpPr/>
          <p:nvPr/>
        </p:nvSpPr>
        <p:spPr>
          <a:xfrm rot="16200000">
            <a:off x="5767385" y="2723185"/>
            <a:ext cx="1149621" cy="2946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3" name="Picture 12">
            <a:extLst>
              <a:ext uri="{FF2B5EF4-FFF2-40B4-BE49-F238E27FC236}">
                <a16:creationId xmlns:a16="http://schemas.microsoft.com/office/drawing/2014/main" id="{121B2AE8-F52C-D151-2F18-EDDCE950EEE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34473" y="4364040"/>
            <a:ext cx="1768995" cy="1732788"/>
          </a:xfrm>
          <a:prstGeom prst="rect">
            <a:avLst/>
          </a:prstGeom>
        </p:spPr>
      </p:pic>
      <p:pic>
        <p:nvPicPr>
          <p:cNvPr id="14" name="Picture 13" descr="Sechskant-Mutter M16 - Stahl galv. verzinkt nach DIN 934-8 ...">
            <a:extLst>
              <a:ext uri="{FF2B5EF4-FFF2-40B4-BE49-F238E27FC236}">
                <a16:creationId xmlns:a16="http://schemas.microsoft.com/office/drawing/2014/main" id="{6EB7128C-17A1-5931-C793-735D605D7746}"/>
              </a:ext>
            </a:extLst>
          </p:cNvPr>
          <p:cNvPicPr>
            <a:picLocks noChangeAspect="1"/>
          </p:cNvPicPr>
          <p:nvPr/>
        </p:nvPicPr>
        <p:blipFill>
          <a:blip r:embed="rId3">
            <a:clrChange>
              <a:clrFrom>
                <a:srgbClr val="FFFFFF"/>
              </a:clrFrom>
              <a:clrTo>
                <a:srgbClr val="FFFFFF">
                  <a:alpha val="0"/>
                </a:srgbClr>
              </a:clrTo>
            </a:clrChange>
          </a:blip>
          <a:srcRect l="25134" r="25263"/>
          <a:stretch>
            <a:fillRect/>
          </a:stretch>
        </p:blipFill>
        <p:spPr>
          <a:xfrm>
            <a:off x="8210090" y="2241492"/>
            <a:ext cx="515155" cy="626710"/>
          </a:xfrm>
          <a:prstGeom prst="rect">
            <a:avLst/>
          </a:prstGeom>
        </p:spPr>
      </p:pic>
      <p:pic>
        <p:nvPicPr>
          <p:cNvPr id="15" name="Picture 14" descr="Schnur-Vektoren – Lade kostenlose, hochwertige Vektoren von Freepik  herunter | Freepik">
            <a:extLst>
              <a:ext uri="{FF2B5EF4-FFF2-40B4-BE49-F238E27FC236}">
                <a16:creationId xmlns:a16="http://schemas.microsoft.com/office/drawing/2014/main" id="{E66E0D42-747B-D49F-851C-FFFEBD2441C7}"/>
              </a:ext>
            </a:extLst>
          </p:cNvPr>
          <p:cNvPicPr>
            <a:picLocks noChangeAspect="1"/>
          </p:cNvPicPr>
          <p:nvPr/>
        </p:nvPicPr>
        <p:blipFill>
          <a:blip r:embed="rId4">
            <a:clrChange>
              <a:clrFrom>
                <a:srgbClr val="FFFFFF"/>
              </a:clrFrom>
              <a:clrTo>
                <a:srgbClr val="FFFFFF">
                  <a:alpha val="0"/>
                </a:srgbClr>
              </a:clrTo>
            </a:clrChange>
          </a:blip>
          <a:srcRect t="9105" b="84142"/>
          <a:stretch>
            <a:fillRect/>
          </a:stretch>
        </p:blipFill>
        <p:spPr>
          <a:xfrm rot="5400000">
            <a:off x="6219280" y="3118383"/>
            <a:ext cx="2399381" cy="157198"/>
          </a:xfrm>
          <a:prstGeom prst="rect">
            <a:avLst/>
          </a:prstGeom>
        </p:spPr>
      </p:pic>
      <p:pic>
        <p:nvPicPr>
          <p:cNvPr id="16" name="Picture 15">
            <a:extLst>
              <a:ext uri="{FF2B5EF4-FFF2-40B4-BE49-F238E27FC236}">
                <a16:creationId xmlns:a16="http://schemas.microsoft.com/office/drawing/2014/main" id="{B5DC944A-2AE6-A3DF-2DB7-2FF34F77B654}"/>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142402">
            <a:off x="6760048" y="1122836"/>
            <a:ext cx="1661568" cy="1661568"/>
          </a:xfrm>
          <a:prstGeom prst="rect">
            <a:avLst/>
          </a:prstGeom>
        </p:spPr>
      </p:pic>
      <p:pic>
        <p:nvPicPr>
          <p:cNvPr id="17" name="Picture 16" descr="Schnur-Vektoren – Lade kostenlose, hochwertige Vektoren von Freepik  herunter | Freepik">
            <a:extLst>
              <a:ext uri="{FF2B5EF4-FFF2-40B4-BE49-F238E27FC236}">
                <a16:creationId xmlns:a16="http://schemas.microsoft.com/office/drawing/2014/main" id="{67F67446-1007-DC69-434A-5242E0CDE192}"/>
              </a:ext>
            </a:extLst>
          </p:cNvPr>
          <p:cNvPicPr>
            <a:picLocks noChangeAspect="1"/>
          </p:cNvPicPr>
          <p:nvPr/>
        </p:nvPicPr>
        <p:blipFill>
          <a:blip r:embed="rId4">
            <a:clrChange>
              <a:clrFrom>
                <a:srgbClr val="FFFFFF"/>
              </a:clrFrom>
              <a:clrTo>
                <a:srgbClr val="FFFFFF">
                  <a:alpha val="0"/>
                </a:srgbClr>
              </a:clrTo>
            </a:clrChange>
          </a:blip>
          <a:srcRect t="9105" b="84142"/>
          <a:stretch>
            <a:fillRect/>
          </a:stretch>
        </p:blipFill>
        <p:spPr>
          <a:xfrm rot="1566405">
            <a:off x="7333490" y="2162893"/>
            <a:ext cx="1183372" cy="157198"/>
          </a:xfrm>
          <a:prstGeom prst="rect">
            <a:avLst/>
          </a:prstGeom>
        </p:spPr>
      </p:pic>
      <p:sp>
        <p:nvSpPr>
          <p:cNvPr id="18" name="Arrow: Left 17">
            <a:extLst>
              <a:ext uri="{FF2B5EF4-FFF2-40B4-BE49-F238E27FC236}">
                <a16:creationId xmlns:a16="http://schemas.microsoft.com/office/drawing/2014/main" id="{A7D429EB-6A24-61FC-A98F-443ADA8FB246}"/>
              </a:ext>
            </a:extLst>
          </p:cNvPr>
          <p:cNvSpPr/>
          <p:nvPr/>
        </p:nvSpPr>
        <p:spPr>
          <a:xfrm rot="1591135">
            <a:off x="7438489" y="1952394"/>
            <a:ext cx="943794" cy="2946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Arrow: Left 18">
            <a:extLst>
              <a:ext uri="{FF2B5EF4-FFF2-40B4-BE49-F238E27FC236}">
                <a16:creationId xmlns:a16="http://schemas.microsoft.com/office/drawing/2014/main" id="{0B9E82A9-511D-3FC4-F0D5-EFDADBF71F05}"/>
              </a:ext>
            </a:extLst>
          </p:cNvPr>
          <p:cNvSpPr/>
          <p:nvPr/>
        </p:nvSpPr>
        <p:spPr>
          <a:xfrm rot="16200000">
            <a:off x="7897583" y="3295692"/>
            <a:ext cx="1149621" cy="2946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Arrow: Left 20">
            <a:extLst>
              <a:ext uri="{FF2B5EF4-FFF2-40B4-BE49-F238E27FC236}">
                <a16:creationId xmlns:a16="http://schemas.microsoft.com/office/drawing/2014/main" id="{5AFA7924-7F19-C90C-6629-60675DD140B2}"/>
              </a:ext>
            </a:extLst>
          </p:cNvPr>
          <p:cNvSpPr/>
          <p:nvPr/>
        </p:nvSpPr>
        <p:spPr>
          <a:xfrm rot="19668537">
            <a:off x="7537758" y="2811396"/>
            <a:ext cx="763189" cy="294640"/>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err="1">
                <a:solidFill>
                  <a:sysClr val="windowText" lastClr="000000"/>
                </a:solidFill>
              </a:rPr>
              <a:t>Geschw</a:t>
            </a:r>
            <a:r>
              <a:rPr lang="de-CH" dirty="0">
                <a:solidFill>
                  <a:sysClr val="windowText" lastClr="000000"/>
                </a:solidFill>
              </a:rPr>
              <a:t>.</a:t>
            </a:r>
          </a:p>
        </p:txBody>
      </p:sp>
      <p:pic>
        <p:nvPicPr>
          <p:cNvPr id="22" name="Picture 21">
            <a:extLst>
              <a:ext uri="{FF2B5EF4-FFF2-40B4-BE49-F238E27FC236}">
                <a16:creationId xmlns:a16="http://schemas.microsoft.com/office/drawing/2014/main" id="{79F20F99-0094-4EC7-49B7-5CD3645AAF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13661" y="4925185"/>
            <a:ext cx="1768995" cy="1732788"/>
          </a:xfrm>
          <a:prstGeom prst="rect">
            <a:avLst/>
          </a:prstGeom>
        </p:spPr>
      </p:pic>
      <p:pic>
        <p:nvPicPr>
          <p:cNvPr id="23" name="Picture 22" descr="Sechskant-Mutter M16 - Stahl galv. verzinkt nach DIN 934-8 ...">
            <a:extLst>
              <a:ext uri="{FF2B5EF4-FFF2-40B4-BE49-F238E27FC236}">
                <a16:creationId xmlns:a16="http://schemas.microsoft.com/office/drawing/2014/main" id="{BE1F1CEF-33F3-F7DD-F7EC-29D6BDE26AF2}"/>
              </a:ext>
            </a:extLst>
          </p:cNvPr>
          <p:cNvPicPr>
            <a:picLocks noChangeAspect="1"/>
          </p:cNvPicPr>
          <p:nvPr/>
        </p:nvPicPr>
        <p:blipFill>
          <a:blip r:embed="rId3">
            <a:clrChange>
              <a:clrFrom>
                <a:srgbClr val="FFFFFF"/>
              </a:clrFrom>
              <a:clrTo>
                <a:srgbClr val="FFFFFF">
                  <a:alpha val="0"/>
                </a:srgbClr>
              </a:clrTo>
            </a:clrChange>
          </a:blip>
          <a:srcRect l="25134" r="25263"/>
          <a:stretch>
            <a:fillRect/>
          </a:stretch>
        </p:blipFill>
        <p:spPr>
          <a:xfrm>
            <a:off x="10525090" y="2642066"/>
            <a:ext cx="515155" cy="626710"/>
          </a:xfrm>
          <a:prstGeom prst="rect">
            <a:avLst/>
          </a:prstGeom>
        </p:spPr>
      </p:pic>
      <p:pic>
        <p:nvPicPr>
          <p:cNvPr id="24" name="Picture 23" descr="Schnur-Vektoren – Lade kostenlose, hochwertige Vektoren von Freepik  herunter | Freepik">
            <a:extLst>
              <a:ext uri="{FF2B5EF4-FFF2-40B4-BE49-F238E27FC236}">
                <a16:creationId xmlns:a16="http://schemas.microsoft.com/office/drawing/2014/main" id="{6B4F148C-D06A-1A6C-03F1-2E6288AD766C}"/>
              </a:ext>
            </a:extLst>
          </p:cNvPr>
          <p:cNvPicPr>
            <a:picLocks noChangeAspect="1"/>
          </p:cNvPicPr>
          <p:nvPr/>
        </p:nvPicPr>
        <p:blipFill>
          <a:blip r:embed="rId4">
            <a:clrChange>
              <a:clrFrom>
                <a:srgbClr val="FFFFFF"/>
              </a:clrFrom>
              <a:clrTo>
                <a:srgbClr val="FFFFFF">
                  <a:alpha val="0"/>
                </a:srgbClr>
              </a:clrTo>
            </a:clrChange>
          </a:blip>
          <a:srcRect t="9105" b="84142"/>
          <a:stretch>
            <a:fillRect/>
          </a:stretch>
        </p:blipFill>
        <p:spPr>
          <a:xfrm rot="5400000">
            <a:off x="9024113" y="3392738"/>
            <a:ext cx="2948092" cy="157198"/>
          </a:xfrm>
          <a:prstGeom prst="rect">
            <a:avLst/>
          </a:prstGeom>
        </p:spPr>
      </p:pic>
      <p:pic>
        <p:nvPicPr>
          <p:cNvPr id="25" name="Picture 24">
            <a:extLst>
              <a:ext uri="{FF2B5EF4-FFF2-40B4-BE49-F238E27FC236}">
                <a16:creationId xmlns:a16="http://schemas.microsoft.com/office/drawing/2014/main" id="{3577CFCA-DDB2-7439-279F-72B81776D4CF}"/>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142402">
            <a:off x="9839236" y="1122835"/>
            <a:ext cx="1661568" cy="1661568"/>
          </a:xfrm>
          <a:prstGeom prst="rect">
            <a:avLst/>
          </a:prstGeom>
        </p:spPr>
      </p:pic>
      <p:pic>
        <p:nvPicPr>
          <p:cNvPr id="26" name="Picture 25" descr="Schnur-Vektoren – Lade kostenlose, hochwertige Vektoren von Freepik  herunter | Freepik">
            <a:extLst>
              <a:ext uri="{FF2B5EF4-FFF2-40B4-BE49-F238E27FC236}">
                <a16:creationId xmlns:a16="http://schemas.microsoft.com/office/drawing/2014/main" id="{2816F10C-D35E-D9E2-E53B-B29F193B29EA}"/>
              </a:ext>
            </a:extLst>
          </p:cNvPr>
          <p:cNvPicPr>
            <a:picLocks noChangeAspect="1"/>
          </p:cNvPicPr>
          <p:nvPr/>
        </p:nvPicPr>
        <p:blipFill>
          <a:blip r:embed="rId4">
            <a:clrChange>
              <a:clrFrom>
                <a:srgbClr val="FFFFFF"/>
              </a:clrFrom>
              <a:clrTo>
                <a:srgbClr val="FFFFFF">
                  <a:alpha val="0"/>
                </a:srgbClr>
              </a:clrTo>
            </a:clrChange>
          </a:blip>
          <a:srcRect t="9105" b="84142"/>
          <a:stretch>
            <a:fillRect/>
          </a:stretch>
        </p:blipFill>
        <p:spPr>
          <a:xfrm rot="4355657">
            <a:off x="10155649" y="2375081"/>
            <a:ext cx="978820" cy="157198"/>
          </a:xfrm>
          <a:prstGeom prst="rect">
            <a:avLst/>
          </a:prstGeom>
        </p:spPr>
      </p:pic>
      <p:sp>
        <p:nvSpPr>
          <p:cNvPr id="27" name="Arrow: Left 26">
            <a:extLst>
              <a:ext uri="{FF2B5EF4-FFF2-40B4-BE49-F238E27FC236}">
                <a16:creationId xmlns:a16="http://schemas.microsoft.com/office/drawing/2014/main" id="{B2F1E931-2781-BD88-688B-FA3E071BDC5D}"/>
              </a:ext>
            </a:extLst>
          </p:cNvPr>
          <p:cNvSpPr/>
          <p:nvPr/>
        </p:nvSpPr>
        <p:spPr>
          <a:xfrm rot="4202285">
            <a:off x="10435393" y="2216834"/>
            <a:ext cx="746217" cy="2946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Arrow: Left 27">
            <a:extLst>
              <a:ext uri="{FF2B5EF4-FFF2-40B4-BE49-F238E27FC236}">
                <a16:creationId xmlns:a16="http://schemas.microsoft.com/office/drawing/2014/main" id="{F6763EB2-754C-F3FA-5E1D-9219933F3DD0}"/>
              </a:ext>
            </a:extLst>
          </p:cNvPr>
          <p:cNvSpPr/>
          <p:nvPr/>
        </p:nvSpPr>
        <p:spPr>
          <a:xfrm rot="16200000">
            <a:off x="10221842" y="3645278"/>
            <a:ext cx="1149621" cy="2946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Arrow: Left 28">
            <a:extLst>
              <a:ext uri="{FF2B5EF4-FFF2-40B4-BE49-F238E27FC236}">
                <a16:creationId xmlns:a16="http://schemas.microsoft.com/office/drawing/2014/main" id="{CD082419-2C38-D75F-C584-703E71BD2C3B}"/>
              </a:ext>
            </a:extLst>
          </p:cNvPr>
          <p:cNvSpPr/>
          <p:nvPr/>
        </p:nvSpPr>
        <p:spPr>
          <a:xfrm>
            <a:off x="9189732" y="2825631"/>
            <a:ext cx="1404107" cy="294640"/>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err="1">
                <a:solidFill>
                  <a:sysClr val="windowText" lastClr="000000"/>
                </a:solidFill>
              </a:rPr>
              <a:t>Geschw</a:t>
            </a:r>
            <a:r>
              <a:rPr lang="de-CH" dirty="0">
                <a:solidFill>
                  <a:sysClr val="windowText" lastClr="000000"/>
                </a:solidFill>
              </a:rPr>
              <a:t>.</a:t>
            </a:r>
          </a:p>
        </p:txBody>
      </p:sp>
      <p:sp>
        <p:nvSpPr>
          <p:cNvPr id="30" name="Arrow: Left 29">
            <a:extLst>
              <a:ext uri="{FF2B5EF4-FFF2-40B4-BE49-F238E27FC236}">
                <a16:creationId xmlns:a16="http://schemas.microsoft.com/office/drawing/2014/main" id="{CA1AF6AA-9C86-09AA-CAD7-EC00C617AE06}"/>
              </a:ext>
            </a:extLst>
          </p:cNvPr>
          <p:cNvSpPr/>
          <p:nvPr/>
        </p:nvSpPr>
        <p:spPr>
          <a:xfrm rot="18885695">
            <a:off x="4796869" y="2620538"/>
            <a:ext cx="1591130" cy="2946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Kraftsumme</a:t>
            </a:r>
          </a:p>
        </p:txBody>
      </p:sp>
    </p:spTree>
    <p:extLst>
      <p:ext uri="{BB962C8B-B14F-4D97-AF65-F5344CB8AC3E}">
        <p14:creationId xmlns:p14="http://schemas.microsoft.com/office/powerpoint/2010/main" val="147110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ppt_x"/>
                                          </p:val>
                                        </p:tav>
                                        <p:tav tm="100000">
                                          <p:val>
                                            <p:strVal val="#ppt_x"/>
                                          </p:val>
                                        </p:tav>
                                      </p:tavLst>
                                    </p:anim>
                                    <p:anim calcmode="lin" valueType="num">
                                      <p:cBhvr additive="base">
                                        <p:cTn id="94" dur="500" fill="hold"/>
                                        <p:tgtEl>
                                          <p:spTgt spid="24"/>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500" fill="hold"/>
                                        <p:tgtEl>
                                          <p:spTgt spid="25"/>
                                        </p:tgtEl>
                                        <p:attrNameLst>
                                          <p:attrName>ppt_x</p:attrName>
                                        </p:attrNameLst>
                                      </p:cBhvr>
                                      <p:tavLst>
                                        <p:tav tm="0">
                                          <p:val>
                                            <p:strVal val="#ppt_x"/>
                                          </p:val>
                                        </p:tav>
                                        <p:tav tm="100000">
                                          <p:val>
                                            <p:strVal val="#ppt_x"/>
                                          </p:val>
                                        </p:tav>
                                      </p:tavLst>
                                    </p:anim>
                                    <p:anim calcmode="lin" valueType="num">
                                      <p:cBhvr additive="base">
                                        <p:cTn id="98" dur="500" fill="hold"/>
                                        <p:tgtEl>
                                          <p:spTgt spid="25"/>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additive="base">
                                        <p:cTn id="101" dur="500" fill="hold"/>
                                        <p:tgtEl>
                                          <p:spTgt spid="26"/>
                                        </p:tgtEl>
                                        <p:attrNameLst>
                                          <p:attrName>ppt_x</p:attrName>
                                        </p:attrNameLst>
                                      </p:cBhvr>
                                      <p:tavLst>
                                        <p:tav tm="0">
                                          <p:val>
                                            <p:strVal val="#ppt_x"/>
                                          </p:val>
                                        </p:tav>
                                        <p:tav tm="100000">
                                          <p:val>
                                            <p:strVal val="#ppt_x"/>
                                          </p:val>
                                        </p:tav>
                                      </p:tavLst>
                                    </p:anim>
                                    <p:anim calcmode="lin" valueType="num">
                                      <p:cBhvr additive="base">
                                        <p:cTn id="102" dur="500" fill="hold"/>
                                        <p:tgtEl>
                                          <p:spTgt spid="2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additive="base">
                                        <p:cTn id="105" dur="500" fill="hold"/>
                                        <p:tgtEl>
                                          <p:spTgt spid="27"/>
                                        </p:tgtEl>
                                        <p:attrNameLst>
                                          <p:attrName>ppt_x</p:attrName>
                                        </p:attrNameLst>
                                      </p:cBhvr>
                                      <p:tavLst>
                                        <p:tav tm="0">
                                          <p:val>
                                            <p:strVal val="#ppt_x"/>
                                          </p:val>
                                        </p:tav>
                                        <p:tav tm="100000">
                                          <p:val>
                                            <p:strVal val="#ppt_x"/>
                                          </p:val>
                                        </p:tav>
                                      </p:tavLst>
                                    </p:anim>
                                    <p:anim calcmode="lin" valueType="num">
                                      <p:cBhvr additive="base">
                                        <p:cTn id="106" dur="500" fill="hold"/>
                                        <p:tgtEl>
                                          <p:spTgt spid="2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additive="base">
                                        <p:cTn id="109" dur="500" fill="hold"/>
                                        <p:tgtEl>
                                          <p:spTgt spid="28"/>
                                        </p:tgtEl>
                                        <p:attrNameLst>
                                          <p:attrName>ppt_x</p:attrName>
                                        </p:attrNameLst>
                                      </p:cBhvr>
                                      <p:tavLst>
                                        <p:tav tm="0">
                                          <p:val>
                                            <p:strVal val="#ppt_x"/>
                                          </p:val>
                                        </p:tav>
                                        <p:tav tm="100000">
                                          <p:val>
                                            <p:strVal val="#ppt_x"/>
                                          </p:val>
                                        </p:tav>
                                      </p:tavLst>
                                    </p:anim>
                                    <p:anim calcmode="lin" valueType="num">
                                      <p:cBhvr additive="base">
                                        <p:cTn id="110" dur="500" fill="hold"/>
                                        <p:tgtEl>
                                          <p:spTgt spid="28"/>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additive="base">
                                        <p:cTn id="113" dur="500" fill="hold"/>
                                        <p:tgtEl>
                                          <p:spTgt spid="29"/>
                                        </p:tgtEl>
                                        <p:attrNameLst>
                                          <p:attrName>ppt_x</p:attrName>
                                        </p:attrNameLst>
                                      </p:cBhvr>
                                      <p:tavLst>
                                        <p:tav tm="0">
                                          <p:val>
                                            <p:strVal val="#ppt_x"/>
                                          </p:val>
                                        </p:tav>
                                        <p:tav tm="100000">
                                          <p:val>
                                            <p:strVal val="#ppt_x"/>
                                          </p:val>
                                        </p:tav>
                                      </p:tavLst>
                                    </p:anim>
                                    <p:anim calcmode="lin" valueType="num">
                                      <p:cBhvr additive="base">
                                        <p:cTn id="1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9" grpId="0" animBg="1"/>
      <p:bldP spid="21" grpId="0" animBg="1"/>
      <p:bldP spid="27" grpId="0" animBg="1"/>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C07A-2AC6-2297-962E-51D46371AF19}"/>
              </a:ext>
            </a:extLst>
          </p:cNvPr>
          <p:cNvSpPr>
            <a:spLocks noGrp="1"/>
          </p:cNvSpPr>
          <p:nvPr>
            <p:ph type="title"/>
          </p:nvPr>
        </p:nvSpPr>
        <p:spPr/>
        <p:txBody>
          <a:bodyPr/>
          <a:lstStyle/>
          <a:p>
            <a:r>
              <a:rPr lang="en-US" dirty="0"/>
              <a:t>Pause</a:t>
            </a:r>
            <a:endParaRPr lang="de-CH" dirty="0"/>
          </a:p>
        </p:txBody>
      </p:sp>
      <p:pic>
        <p:nvPicPr>
          <p:cNvPr id="6" name="Content Placeholder 5" descr="A clock with a blue and black text&#10;&#10;AI-generated content may be incorrect.">
            <a:extLst>
              <a:ext uri="{FF2B5EF4-FFF2-40B4-BE49-F238E27FC236}">
                <a16:creationId xmlns:a16="http://schemas.microsoft.com/office/drawing/2014/main" id="{6F686272-8A81-1E2D-7A39-2078A7AB3B1E}"/>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rcRect l="67704"/>
          <a:stretch/>
        </p:blipFill>
        <p:spPr>
          <a:xfrm>
            <a:off x="4191785" y="723023"/>
            <a:ext cx="3808430" cy="3825881"/>
          </a:xfrm>
        </p:spPr>
      </p:pic>
      <p:sp>
        <p:nvSpPr>
          <p:cNvPr id="4" name="Slide Number Placeholder 3">
            <a:extLst>
              <a:ext uri="{FF2B5EF4-FFF2-40B4-BE49-F238E27FC236}">
                <a16:creationId xmlns:a16="http://schemas.microsoft.com/office/drawing/2014/main" id="{E8282991-17ED-8601-F3BC-B7F179D3876B}"/>
              </a:ext>
            </a:extLst>
          </p:cNvPr>
          <p:cNvSpPr>
            <a:spLocks noGrp="1"/>
          </p:cNvSpPr>
          <p:nvPr>
            <p:ph type="sldNum" sz="quarter" idx="12"/>
          </p:nvPr>
        </p:nvSpPr>
        <p:spPr/>
        <p:txBody>
          <a:bodyPr/>
          <a:lstStyle/>
          <a:p>
            <a:fld id="{5A33CB2A-1702-4C1D-9CC4-8D472D39F19E}" type="slidenum">
              <a:rPr lang="en-US" smtClean="0"/>
              <a:t>21</a:t>
            </a:fld>
            <a:endParaRPr lang="en-US"/>
          </a:p>
        </p:txBody>
      </p:sp>
      <p:pic>
        <p:nvPicPr>
          <p:cNvPr id="10" name="Picture 9">
            <a:extLst>
              <a:ext uri="{FF2B5EF4-FFF2-40B4-BE49-F238E27FC236}">
                <a16:creationId xmlns:a16="http://schemas.microsoft.com/office/drawing/2014/main" id="{4F822FB6-A5A0-A844-F673-AEE4E60603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1764" y="4499213"/>
            <a:ext cx="10821724" cy="2026222"/>
          </a:xfrm>
          <a:prstGeom prst="rect">
            <a:avLst/>
          </a:prstGeom>
        </p:spPr>
      </p:pic>
    </p:spTree>
    <p:extLst>
      <p:ext uri="{BB962C8B-B14F-4D97-AF65-F5344CB8AC3E}">
        <p14:creationId xmlns:p14="http://schemas.microsoft.com/office/powerpoint/2010/main" val="1968085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6" descr="Frühjahrsputz mit Checklisten - So gelingt's schnell und gut!">
            <a:extLst>
              <a:ext uri="{FF2B5EF4-FFF2-40B4-BE49-F238E27FC236}">
                <a16:creationId xmlns:a16="http://schemas.microsoft.com/office/drawing/2014/main" id="{5EF82E0C-B6D5-9D18-F0C2-2521799676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a:fillRect/>
          </a:stretch>
        </p:blipFill>
        <p:spPr bwMode="auto">
          <a:xfrm>
            <a:off x="0" y="0"/>
            <a:ext cx="12107119" cy="6877516"/>
          </a:xfrm>
          <a:prstGeom prst="rect">
            <a:avLst/>
          </a:prstGeom>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896987" y="5655500"/>
            <a:ext cx="4787456" cy="101428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lnSpc>
                <a:spcPct val="100000"/>
              </a:lnSpc>
            </a:pPr>
            <a:r>
              <a:rPr lang="en-US" dirty="0" err="1"/>
              <a:t>Frühjahrsputz</a:t>
            </a:r>
            <a:endParaRPr lang="de-CH" dirty="0"/>
          </a:p>
        </p:txBody>
      </p:sp>
      <p:sp>
        <p:nvSpPr>
          <p:cNvPr id="4" name="Subtitle 2">
            <a:extLst>
              <a:ext uri="{FF2B5EF4-FFF2-40B4-BE49-F238E27FC236}">
                <a16:creationId xmlns:a16="http://schemas.microsoft.com/office/drawing/2014/main" id="{B87AAB6C-8B1F-C04C-E8E0-43604B957C2F}"/>
              </a:ext>
            </a:extLst>
          </p:cNvPr>
          <p:cNvSpPr txBox="1">
            <a:spLocks/>
          </p:cNvSpPr>
          <p:nvPr/>
        </p:nvSpPr>
        <p:spPr>
          <a:xfrm>
            <a:off x="8488681" y="3869205"/>
            <a:ext cx="3261410" cy="2134646"/>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CH" sz="3200" dirty="0"/>
              <a:t>Macht </a:t>
            </a:r>
            <a:br>
              <a:rPr lang="de-CH" sz="3200" dirty="0"/>
            </a:br>
            <a:r>
              <a:rPr lang="de-CH" sz="3200" dirty="0"/>
              <a:t>glücklich!</a:t>
            </a:r>
          </a:p>
          <a:p>
            <a:pPr marL="0" indent="0" algn="r">
              <a:buNone/>
            </a:pPr>
            <a:r>
              <a:rPr lang="de-CH" sz="3200" dirty="0"/>
              <a:t>Momentan…</a:t>
            </a:r>
          </a:p>
        </p:txBody>
      </p:sp>
    </p:spTree>
    <p:extLst>
      <p:ext uri="{BB962C8B-B14F-4D97-AF65-F5344CB8AC3E}">
        <p14:creationId xmlns:p14="http://schemas.microsoft.com/office/powerpoint/2010/main" val="3986662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0E101-15D4-C0A9-4BD4-3B4AD1F1DA83}"/>
              </a:ext>
            </a:extLst>
          </p:cNvPr>
          <p:cNvSpPr>
            <a:spLocks noGrp="1"/>
          </p:cNvSpPr>
          <p:nvPr>
            <p:ph type="title"/>
          </p:nvPr>
        </p:nvSpPr>
        <p:spPr/>
        <p:txBody>
          <a:bodyPr/>
          <a:lstStyle/>
          <a:p>
            <a:r>
              <a:rPr lang="de-CH" sz="3600" dirty="0"/>
              <a:t>Arten der Unordnung</a:t>
            </a:r>
            <a:endParaRPr lang="de-CH" dirty="0"/>
          </a:p>
        </p:txBody>
      </p:sp>
      <p:sp>
        <p:nvSpPr>
          <p:cNvPr id="3" name="Content Placeholder 2">
            <a:extLst>
              <a:ext uri="{FF2B5EF4-FFF2-40B4-BE49-F238E27FC236}">
                <a16:creationId xmlns:a16="http://schemas.microsoft.com/office/drawing/2014/main" id="{9E36EFE7-4BB3-3846-497E-70089CC256FC}"/>
              </a:ext>
            </a:extLst>
          </p:cNvPr>
          <p:cNvSpPr>
            <a:spLocks noGrp="1"/>
          </p:cNvSpPr>
          <p:nvPr>
            <p:ph idx="1"/>
          </p:nvPr>
        </p:nvSpPr>
        <p:spPr>
          <a:xfrm>
            <a:off x="6779369" y="1742308"/>
            <a:ext cx="4970722" cy="3601373"/>
          </a:xfrm>
          <a:solidFill>
            <a:schemeClr val="bg1"/>
          </a:solidFill>
          <a:ln>
            <a:solidFill>
              <a:schemeClr val="tx1"/>
            </a:solidFill>
          </a:ln>
          <a:effectLst>
            <a:outerShdw blurRad="50800" dist="38100" dir="2700000" sx="102000" sy="102000" algn="tl" rotWithShape="0">
              <a:prstClr val="black">
                <a:alpha val="40000"/>
              </a:prstClr>
            </a:outerShdw>
          </a:effectLst>
        </p:spPr>
        <p:txBody>
          <a:bodyPr/>
          <a:lstStyle/>
          <a:p>
            <a:r>
              <a:rPr lang="de-CH" b="1" dirty="0" err="1"/>
              <a:t>Michaelsches</a:t>
            </a:r>
            <a:r>
              <a:rPr lang="de-CH" b="1" dirty="0"/>
              <a:t> Haushaltsunschärfe-Gesetz</a:t>
            </a:r>
          </a:p>
          <a:p>
            <a:r>
              <a:rPr lang="de-CH" i="1" dirty="0"/>
              <a:t>Ein Gegenstand tendiert ohne Aufräumenergie dazu sich irgendwann irgendwo aufzuhalten und im Laufe seines Lebens überall. Auch an unwirklichen Stellen wie im Kühlschrank, unter dem Bett oder unter dem Sofa-Kissen.</a:t>
            </a:r>
          </a:p>
          <a:p>
            <a:r>
              <a:rPr lang="de-CH" b="1" dirty="0"/>
              <a:t>Die Boltzmann-Entropie-Ergänzung</a:t>
            </a:r>
          </a:p>
          <a:p>
            <a:r>
              <a:rPr lang="de-CH" i="1" dirty="0"/>
              <a:t>Dieser Zustand tritt schneller ein wenn es mehrere Exemplare eines Gegenstands gibt</a:t>
            </a:r>
            <a:r>
              <a:rPr lang="de-CH" dirty="0"/>
              <a:t>.</a:t>
            </a:r>
          </a:p>
        </p:txBody>
      </p:sp>
      <p:sp>
        <p:nvSpPr>
          <p:cNvPr id="4" name="Slide Number Placeholder 3">
            <a:extLst>
              <a:ext uri="{FF2B5EF4-FFF2-40B4-BE49-F238E27FC236}">
                <a16:creationId xmlns:a16="http://schemas.microsoft.com/office/drawing/2014/main" id="{9FE3065F-B5EF-279A-CDEB-20FD3664C752}"/>
              </a:ext>
            </a:extLst>
          </p:cNvPr>
          <p:cNvSpPr>
            <a:spLocks noGrp="1"/>
          </p:cNvSpPr>
          <p:nvPr>
            <p:ph type="sldNum" sz="quarter" idx="12"/>
          </p:nvPr>
        </p:nvSpPr>
        <p:spPr/>
        <p:txBody>
          <a:bodyPr/>
          <a:lstStyle/>
          <a:p>
            <a:fld id="{5A33CB2A-1702-4C1D-9CC4-8D472D39F19E}" type="slidenum">
              <a:rPr lang="en-US" smtClean="0"/>
              <a:t>23</a:t>
            </a:fld>
            <a:endParaRPr lang="en-US"/>
          </a:p>
        </p:txBody>
      </p:sp>
      <p:sp>
        <p:nvSpPr>
          <p:cNvPr id="5" name="Content Placeholder 2">
            <a:extLst>
              <a:ext uri="{FF2B5EF4-FFF2-40B4-BE49-F238E27FC236}">
                <a16:creationId xmlns:a16="http://schemas.microsoft.com/office/drawing/2014/main" id="{24B1B581-C4BC-C9A8-1B93-ED00D0A47C04}"/>
              </a:ext>
            </a:extLst>
          </p:cNvPr>
          <p:cNvSpPr txBox="1">
            <a:spLocks/>
          </p:cNvSpPr>
          <p:nvPr/>
        </p:nvSpPr>
        <p:spPr>
          <a:xfrm>
            <a:off x="520810" y="1245706"/>
            <a:ext cx="3630623" cy="130601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Mengen-Unordnung</a:t>
            </a:r>
          </a:p>
          <a:p>
            <a:endParaRPr lang="de-CH" dirty="0"/>
          </a:p>
          <a:p>
            <a:endParaRPr lang="de-CH" dirty="0"/>
          </a:p>
          <a:p>
            <a:endParaRPr lang="de-CH" dirty="0"/>
          </a:p>
          <a:p>
            <a:endParaRPr lang="de-CH" dirty="0"/>
          </a:p>
          <a:p>
            <a:endParaRPr lang="de-CH" dirty="0"/>
          </a:p>
          <a:p>
            <a:r>
              <a:rPr lang="de-CH" b="1" dirty="0"/>
              <a:t>Orts-Unordnung</a:t>
            </a:r>
          </a:p>
          <a:p>
            <a:endParaRPr lang="de-CH" dirty="0"/>
          </a:p>
        </p:txBody>
      </p:sp>
      <p:pic>
        <p:nvPicPr>
          <p:cNvPr id="6" name="Picture 5" descr="34.300+ Fotos, Bilder und lizenzfreie Bilder zu Wäsche Stapel - iStock |  Wäschekorb, Handtuch stapel, Kleidung stapel">
            <a:extLst>
              <a:ext uri="{FF2B5EF4-FFF2-40B4-BE49-F238E27FC236}">
                <a16:creationId xmlns:a16="http://schemas.microsoft.com/office/drawing/2014/main" id="{2CDFFD6E-CD1E-986B-E362-98B5A44095FC}"/>
              </a:ext>
            </a:extLst>
          </p:cNvPr>
          <p:cNvPicPr>
            <a:picLocks noChangeAspect="1"/>
          </p:cNvPicPr>
          <p:nvPr/>
        </p:nvPicPr>
        <p:blipFill>
          <a:blip r:embed="rId3"/>
          <a:stretch>
            <a:fillRect/>
          </a:stretch>
        </p:blipFill>
        <p:spPr>
          <a:xfrm>
            <a:off x="428651" y="1628796"/>
            <a:ext cx="2457498" cy="1638332"/>
          </a:xfrm>
          <a:prstGeom prst="rect">
            <a:avLst/>
          </a:prstGeom>
        </p:spPr>
      </p:pic>
      <p:pic>
        <p:nvPicPr>
          <p:cNvPr id="7" name="Picture 6" descr="Waschroutine – 9 Hacks, die Zeit sparen – HerzKindMama">
            <a:extLst>
              <a:ext uri="{FF2B5EF4-FFF2-40B4-BE49-F238E27FC236}">
                <a16:creationId xmlns:a16="http://schemas.microsoft.com/office/drawing/2014/main" id="{E0901ABF-B0B1-5D43-39C1-1A83E4E251A5}"/>
              </a:ext>
            </a:extLst>
          </p:cNvPr>
          <p:cNvPicPr>
            <a:picLocks noChangeAspect="1"/>
          </p:cNvPicPr>
          <p:nvPr/>
        </p:nvPicPr>
        <p:blipFill>
          <a:blip r:embed="rId4"/>
          <a:srcRect r="29786"/>
          <a:stretch>
            <a:fillRect/>
          </a:stretch>
        </p:blipFill>
        <p:spPr>
          <a:xfrm>
            <a:off x="3046797" y="1115976"/>
            <a:ext cx="2209272" cy="2637680"/>
          </a:xfrm>
          <a:prstGeom prst="rect">
            <a:avLst/>
          </a:prstGeom>
        </p:spPr>
      </p:pic>
      <p:pic>
        <p:nvPicPr>
          <p:cNvPr id="8" name="Picture 7" descr="Meine am häufigsten genutzte Werkzeugschublade. Fehlt etwas Wichtiges? :  r/gridfinity">
            <a:extLst>
              <a:ext uri="{FF2B5EF4-FFF2-40B4-BE49-F238E27FC236}">
                <a16:creationId xmlns:a16="http://schemas.microsoft.com/office/drawing/2014/main" id="{40E1EBBD-CD6D-8D46-491D-B6F9F2230676}"/>
              </a:ext>
            </a:extLst>
          </p:cNvPr>
          <p:cNvPicPr>
            <a:picLocks noChangeAspect="1"/>
          </p:cNvPicPr>
          <p:nvPr/>
        </p:nvPicPr>
        <p:blipFill>
          <a:blip r:embed="rId5"/>
          <a:stretch>
            <a:fillRect/>
          </a:stretch>
        </p:blipFill>
        <p:spPr>
          <a:xfrm>
            <a:off x="584245" y="4754971"/>
            <a:ext cx="2301904" cy="1733292"/>
          </a:xfrm>
          <a:prstGeom prst="rect">
            <a:avLst/>
          </a:prstGeom>
        </p:spPr>
      </p:pic>
      <p:pic>
        <p:nvPicPr>
          <p:cNvPr id="9" name="Picture 8" descr="Workshop messy untidy -Fotos und -Bildmaterial in hoher Auflösung – Alamy">
            <a:extLst>
              <a:ext uri="{FF2B5EF4-FFF2-40B4-BE49-F238E27FC236}">
                <a16:creationId xmlns:a16="http://schemas.microsoft.com/office/drawing/2014/main" id="{715A2EF8-59A1-7162-6B61-7DCABA62814E}"/>
              </a:ext>
            </a:extLst>
          </p:cNvPr>
          <p:cNvPicPr>
            <a:picLocks noChangeAspect="1"/>
          </p:cNvPicPr>
          <p:nvPr/>
        </p:nvPicPr>
        <p:blipFill>
          <a:blip r:embed="rId6"/>
          <a:srcRect b="9479"/>
          <a:stretch>
            <a:fillRect/>
          </a:stretch>
        </p:blipFill>
        <p:spPr>
          <a:xfrm>
            <a:off x="3046797" y="4199099"/>
            <a:ext cx="3438849" cy="2289164"/>
          </a:xfrm>
          <a:prstGeom prst="rect">
            <a:avLst/>
          </a:prstGeom>
        </p:spPr>
      </p:pic>
    </p:spTree>
    <p:extLst>
      <p:ext uri="{BB962C8B-B14F-4D97-AF65-F5344CB8AC3E}">
        <p14:creationId xmlns:p14="http://schemas.microsoft.com/office/powerpoint/2010/main" val="2994560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6FD7-94D4-9080-186B-FA4DF795E972}"/>
              </a:ext>
            </a:extLst>
          </p:cNvPr>
          <p:cNvSpPr>
            <a:spLocks noGrp="1"/>
          </p:cNvSpPr>
          <p:nvPr>
            <p:ph type="title"/>
          </p:nvPr>
        </p:nvSpPr>
        <p:spPr/>
        <p:txBody>
          <a:bodyPr/>
          <a:lstStyle/>
          <a:p>
            <a:r>
              <a:rPr lang="de-CH" dirty="0"/>
              <a:t>Warum entsteht Unordnung und was entsteht daraus?</a:t>
            </a:r>
          </a:p>
        </p:txBody>
      </p:sp>
      <p:sp>
        <p:nvSpPr>
          <p:cNvPr id="3" name="Content Placeholder 2">
            <a:extLst>
              <a:ext uri="{FF2B5EF4-FFF2-40B4-BE49-F238E27FC236}">
                <a16:creationId xmlns:a16="http://schemas.microsoft.com/office/drawing/2014/main" id="{0B9B5F20-51DF-A0D8-490A-0C4018AFB265}"/>
              </a:ext>
            </a:extLst>
          </p:cNvPr>
          <p:cNvSpPr>
            <a:spLocks noGrp="1"/>
          </p:cNvSpPr>
          <p:nvPr>
            <p:ph idx="1"/>
          </p:nvPr>
        </p:nvSpPr>
        <p:spPr>
          <a:xfrm>
            <a:off x="516100" y="1093305"/>
            <a:ext cx="5349680" cy="5220684"/>
          </a:xfrm>
        </p:spPr>
        <p:txBody>
          <a:bodyPr/>
          <a:lstStyle/>
          <a:p>
            <a:r>
              <a:rPr lang="de-CH" dirty="0"/>
              <a:t>Die Ursachen sind vielfältig:</a:t>
            </a:r>
          </a:p>
          <a:p>
            <a:pPr marL="360363" lvl="1"/>
            <a:r>
              <a:rPr lang="de-CH" sz="1800" dirty="0"/>
              <a:t>Neue Gegenstände sammeln sich an – wir kaufen Neues und reduzieren nicht</a:t>
            </a:r>
          </a:p>
          <a:p>
            <a:pPr marL="360363" lvl="1"/>
            <a:r>
              <a:rPr lang="de-CH" sz="1800" dirty="0"/>
              <a:t>Existierende Gegenstände verteilen sich – man lässt den Gegenstand irgendwo liegen </a:t>
            </a:r>
          </a:p>
          <a:p>
            <a:pPr marL="360363" lvl="1"/>
            <a:r>
              <a:rPr lang="de-CH" sz="1800" dirty="0"/>
              <a:t>Ordnung erfordert Aufwand, Energie und Arbeit – nach einem Arbeitstag fehlt das</a:t>
            </a:r>
          </a:p>
          <a:p>
            <a:pPr marL="360363" lvl="1"/>
            <a:r>
              <a:rPr lang="de-CH" sz="1800" dirty="0"/>
              <a:t>Ordnung erfordert Entscheidungen und die sind am Tag begrenzt – typisch: «Behalten? Entsorgen?»</a:t>
            </a:r>
          </a:p>
          <a:p>
            <a:pPr marL="360363" lvl="1"/>
            <a:r>
              <a:rPr lang="de-CH" sz="1800" dirty="0"/>
              <a:t>Fehlendes Ordnungs-System - typisch: «Wohin mit dem Teil?»</a:t>
            </a:r>
          </a:p>
          <a:p>
            <a:pPr marL="360363" lvl="1"/>
            <a:r>
              <a:rPr lang="de-CH" sz="1800" dirty="0"/>
              <a:t>Persönliche Überlastung – keine Zeit weil es woanders ‘brennt’</a:t>
            </a:r>
          </a:p>
        </p:txBody>
      </p:sp>
      <p:sp>
        <p:nvSpPr>
          <p:cNvPr id="4" name="Slide Number Placeholder 3">
            <a:extLst>
              <a:ext uri="{FF2B5EF4-FFF2-40B4-BE49-F238E27FC236}">
                <a16:creationId xmlns:a16="http://schemas.microsoft.com/office/drawing/2014/main" id="{252A37C5-1403-E913-35BA-58E9EE17D1C6}"/>
              </a:ext>
            </a:extLst>
          </p:cNvPr>
          <p:cNvSpPr>
            <a:spLocks noGrp="1"/>
          </p:cNvSpPr>
          <p:nvPr>
            <p:ph type="sldNum" sz="quarter" idx="12"/>
          </p:nvPr>
        </p:nvSpPr>
        <p:spPr/>
        <p:txBody>
          <a:bodyPr/>
          <a:lstStyle/>
          <a:p>
            <a:fld id="{5A33CB2A-1702-4C1D-9CC4-8D472D39F19E}" type="slidenum">
              <a:rPr lang="en-US" smtClean="0"/>
              <a:t>24</a:t>
            </a:fld>
            <a:endParaRPr lang="en-US"/>
          </a:p>
        </p:txBody>
      </p:sp>
      <p:sp>
        <p:nvSpPr>
          <p:cNvPr id="5" name="Content Placeholder 2">
            <a:extLst>
              <a:ext uri="{FF2B5EF4-FFF2-40B4-BE49-F238E27FC236}">
                <a16:creationId xmlns:a16="http://schemas.microsoft.com/office/drawing/2014/main" id="{AD3F9142-54E1-33C1-1A65-1D5A464D25A6}"/>
              </a:ext>
            </a:extLst>
          </p:cNvPr>
          <p:cNvSpPr txBox="1">
            <a:spLocks/>
          </p:cNvSpPr>
          <p:nvPr/>
        </p:nvSpPr>
        <p:spPr>
          <a:xfrm>
            <a:off x="6228453" y="1167318"/>
            <a:ext cx="5758242" cy="496378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400" b="1" dirty="0"/>
              <a:t>Konsequenzen?</a:t>
            </a:r>
          </a:p>
          <a:p>
            <a:r>
              <a:rPr lang="de-CH" sz="1800" dirty="0"/>
              <a:t>Kontrollverlust – Ich habe mein Leben, meinen Haushalt, meine Papiere, … nicht mehr im Griff</a:t>
            </a:r>
          </a:p>
          <a:p>
            <a:r>
              <a:rPr lang="de-CH" sz="1800" dirty="0"/>
              <a:t>Zeitverlust durch Suchen – «Wo zum Teufel ist das Teil? Es war doch gerade noch da…»</a:t>
            </a:r>
          </a:p>
          <a:p>
            <a:r>
              <a:rPr lang="de-CH" dirty="0"/>
              <a:t>Unordnung wirkt als psychischer Ballast</a:t>
            </a:r>
            <a:endParaRPr lang="de-CH" sz="1800" dirty="0"/>
          </a:p>
          <a:p>
            <a:r>
              <a:rPr lang="de-CH" dirty="0">
                <a:sym typeface="Wingdings" panose="05000000000000000000" pitchFamily="2" charset="2"/>
              </a:rPr>
              <a:t> </a:t>
            </a:r>
            <a:r>
              <a:rPr lang="de-CH" dirty="0"/>
              <a:t>Stress &amp; Leidensdruck</a:t>
            </a:r>
          </a:p>
          <a:p>
            <a:endParaRPr lang="de-CH" dirty="0"/>
          </a:p>
          <a:p>
            <a:endParaRPr lang="de-CH" sz="1800" dirty="0"/>
          </a:p>
        </p:txBody>
      </p:sp>
      <p:pic>
        <p:nvPicPr>
          <p:cNvPr id="6" name="Picture 5" descr="Stress und Chaos im Unternehmen">
            <a:extLst>
              <a:ext uri="{FF2B5EF4-FFF2-40B4-BE49-F238E27FC236}">
                <a16:creationId xmlns:a16="http://schemas.microsoft.com/office/drawing/2014/main" id="{4CF8069D-51D5-001C-B083-3F75CB96B259}"/>
              </a:ext>
            </a:extLst>
          </p:cNvPr>
          <p:cNvPicPr>
            <a:picLocks noChangeAspect="1"/>
          </p:cNvPicPr>
          <p:nvPr/>
        </p:nvPicPr>
        <p:blipFill>
          <a:blip r:embed="rId2"/>
          <a:stretch>
            <a:fillRect/>
          </a:stretch>
        </p:blipFill>
        <p:spPr>
          <a:xfrm>
            <a:off x="7593496" y="4242126"/>
            <a:ext cx="2423054" cy="2423054"/>
          </a:xfrm>
          <a:prstGeom prst="rect">
            <a:avLst/>
          </a:prstGeom>
        </p:spPr>
      </p:pic>
    </p:spTree>
    <p:extLst>
      <p:ext uri="{BB962C8B-B14F-4D97-AF65-F5344CB8AC3E}">
        <p14:creationId xmlns:p14="http://schemas.microsoft.com/office/powerpoint/2010/main" val="182932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118EE-07F8-A16D-F0AF-F28187784229}"/>
              </a:ext>
            </a:extLst>
          </p:cNvPr>
          <p:cNvSpPr>
            <a:spLocks noGrp="1"/>
          </p:cNvSpPr>
          <p:nvPr>
            <p:ph type="title"/>
          </p:nvPr>
        </p:nvSpPr>
        <p:spPr/>
        <p:txBody>
          <a:bodyPr/>
          <a:lstStyle/>
          <a:p>
            <a:r>
              <a:rPr lang="de-CH" dirty="0"/>
              <a:t>Warum macht Ordnung glücklich?</a:t>
            </a:r>
          </a:p>
        </p:txBody>
      </p:sp>
      <p:sp>
        <p:nvSpPr>
          <p:cNvPr id="3" name="Content Placeholder 2">
            <a:extLst>
              <a:ext uri="{FF2B5EF4-FFF2-40B4-BE49-F238E27FC236}">
                <a16:creationId xmlns:a16="http://schemas.microsoft.com/office/drawing/2014/main" id="{A001DF48-3F72-9BF3-3183-A6DF7AA163CB}"/>
              </a:ext>
            </a:extLst>
          </p:cNvPr>
          <p:cNvSpPr>
            <a:spLocks noGrp="1"/>
          </p:cNvSpPr>
          <p:nvPr>
            <p:ph idx="1"/>
          </p:nvPr>
        </p:nvSpPr>
        <p:spPr>
          <a:xfrm>
            <a:off x="516099" y="1093305"/>
            <a:ext cx="6409488" cy="5220684"/>
          </a:xfrm>
        </p:spPr>
        <p:txBody>
          <a:bodyPr/>
          <a:lstStyle/>
          <a:p>
            <a:r>
              <a:rPr lang="de-CH" dirty="0"/>
              <a:t>Kontrollgefühl: Ordnung senkt den Cortisolspiegel, reduziert Stress und wirkt Depressionen entgegen</a:t>
            </a:r>
          </a:p>
          <a:p>
            <a:r>
              <a:rPr lang="de-CH" dirty="0"/>
              <a:t>Flow-Erlebnis: Bei guter Routine kann Aufräumen eine meditative, entspannende Wirkung haben</a:t>
            </a:r>
          </a:p>
          <a:p>
            <a:r>
              <a:rPr lang="de-CH" dirty="0"/>
              <a:t>Entscheidungsreduktion: Weniger Unordnung bedeutet weniger mentale Ermüdung durch Mikroentscheidungen</a:t>
            </a:r>
          </a:p>
          <a:p>
            <a:r>
              <a:rPr lang="de-CH" dirty="0"/>
              <a:t>Belohnungsreaktion: Erledigte Aufräumaufgaben aktivieren das Dopamin-Belohnungssystem</a:t>
            </a:r>
          </a:p>
          <a:p>
            <a:r>
              <a:rPr lang="de-CH" dirty="0"/>
              <a:t>Kognitive Entlastung: Visuelle Ordnung verringert Reizüberflutung und verbessert Konzentration</a:t>
            </a:r>
          </a:p>
          <a:p>
            <a:pPr lvl="0"/>
            <a:r>
              <a:rPr lang="de-CH" dirty="0"/>
              <a:t>Ordnung schafft Klarheit und ein gutes Gefühl</a:t>
            </a:r>
          </a:p>
          <a:p>
            <a:endParaRPr lang="de-CH" dirty="0"/>
          </a:p>
          <a:p>
            <a:r>
              <a:rPr lang="de-CH" dirty="0">
                <a:sym typeface="Wingdings" panose="05000000000000000000" pitchFamily="2" charset="2"/>
              </a:rPr>
              <a:t> </a:t>
            </a:r>
            <a:r>
              <a:rPr lang="de-CH" dirty="0"/>
              <a:t>Der positive Effekt entsteht nicht durch den Besitz von weniger Dingen, sondern durch das </a:t>
            </a:r>
            <a:r>
              <a:rPr lang="de-CH" b="1" dirty="0"/>
              <a:t>Erreichen eines Ziels</a:t>
            </a:r>
            <a:endParaRPr lang="de-CH" dirty="0"/>
          </a:p>
          <a:p>
            <a:endParaRPr lang="de-CH" dirty="0"/>
          </a:p>
        </p:txBody>
      </p:sp>
      <p:sp>
        <p:nvSpPr>
          <p:cNvPr id="4" name="Slide Number Placeholder 3">
            <a:extLst>
              <a:ext uri="{FF2B5EF4-FFF2-40B4-BE49-F238E27FC236}">
                <a16:creationId xmlns:a16="http://schemas.microsoft.com/office/drawing/2014/main" id="{E70E4A55-FA9B-5E12-6A08-D70421076739}"/>
              </a:ext>
            </a:extLst>
          </p:cNvPr>
          <p:cNvSpPr>
            <a:spLocks noGrp="1"/>
          </p:cNvSpPr>
          <p:nvPr>
            <p:ph type="sldNum" sz="quarter" idx="12"/>
          </p:nvPr>
        </p:nvSpPr>
        <p:spPr/>
        <p:txBody>
          <a:bodyPr/>
          <a:lstStyle/>
          <a:p>
            <a:fld id="{5A33CB2A-1702-4C1D-9CC4-8D472D39F19E}" type="slidenum">
              <a:rPr lang="en-US" smtClean="0"/>
              <a:t>25</a:t>
            </a:fld>
            <a:endParaRPr lang="en-US"/>
          </a:p>
        </p:txBody>
      </p:sp>
      <p:pic>
        <p:nvPicPr>
          <p:cNvPr id="5" name="Picture 4" descr="We Can Do It-Bilder: Stock-Fotos &amp; -Videos. | Adobe Stock">
            <a:extLst>
              <a:ext uri="{FF2B5EF4-FFF2-40B4-BE49-F238E27FC236}">
                <a16:creationId xmlns:a16="http://schemas.microsoft.com/office/drawing/2014/main" id="{7E206602-C02C-35A2-3F8E-4173BE8789B0}"/>
              </a:ext>
            </a:extLst>
          </p:cNvPr>
          <p:cNvPicPr>
            <a:picLocks noChangeAspect="1"/>
          </p:cNvPicPr>
          <p:nvPr/>
        </p:nvPicPr>
        <p:blipFill>
          <a:blip r:embed="rId2"/>
          <a:stretch>
            <a:fillRect/>
          </a:stretch>
        </p:blipFill>
        <p:spPr>
          <a:xfrm>
            <a:off x="7311222" y="854764"/>
            <a:ext cx="2796874" cy="1864582"/>
          </a:xfrm>
          <a:prstGeom prst="rect">
            <a:avLst/>
          </a:prstGeom>
        </p:spPr>
      </p:pic>
      <p:pic>
        <p:nvPicPr>
          <p:cNvPr id="6" name="Picture 5" descr="Nichtstun: Wie man lernen kann, sich zu entspannen | GQ Germany">
            <a:extLst>
              <a:ext uri="{FF2B5EF4-FFF2-40B4-BE49-F238E27FC236}">
                <a16:creationId xmlns:a16="http://schemas.microsoft.com/office/drawing/2014/main" id="{3A9CA3A2-D238-1D00-1A47-744E1E807942}"/>
              </a:ext>
            </a:extLst>
          </p:cNvPr>
          <p:cNvPicPr>
            <a:picLocks noChangeAspect="1"/>
          </p:cNvPicPr>
          <p:nvPr/>
        </p:nvPicPr>
        <p:blipFill>
          <a:blip r:embed="rId3"/>
          <a:stretch>
            <a:fillRect/>
          </a:stretch>
        </p:blipFill>
        <p:spPr>
          <a:xfrm>
            <a:off x="8880723" y="2169286"/>
            <a:ext cx="3015181" cy="1696039"/>
          </a:xfrm>
          <a:prstGeom prst="rect">
            <a:avLst/>
          </a:prstGeom>
        </p:spPr>
      </p:pic>
      <p:pic>
        <p:nvPicPr>
          <p:cNvPr id="8" name="Picture 7" descr="Ordnung schaffen: So räumen Sie Ihr Zuhause auf | GALA.de">
            <a:extLst>
              <a:ext uri="{FF2B5EF4-FFF2-40B4-BE49-F238E27FC236}">
                <a16:creationId xmlns:a16="http://schemas.microsoft.com/office/drawing/2014/main" id="{F5165D8F-266F-F7EF-C9F3-403C2109D4B2}"/>
              </a:ext>
            </a:extLst>
          </p:cNvPr>
          <p:cNvPicPr>
            <a:picLocks noChangeAspect="1"/>
          </p:cNvPicPr>
          <p:nvPr/>
        </p:nvPicPr>
        <p:blipFill>
          <a:blip r:embed="rId4"/>
          <a:srcRect l="11152" t="51839" r="5758" b="8198"/>
          <a:stretch>
            <a:fillRect/>
          </a:stretch>
        </p:blipFill>
        <p:spPr>
          <a:xfrm>
            <a:off x="6925587" y="3776581"/>
            <a:ext cx="4653298" cy="1258862"/>
          </a:xfrm>
          <a:prstGeom prst="rect">
            <a:avLst/>
          </a:prstGeom>
        </p:spPr>
      </p:pic>
      <p:pic>
        <p:nvPicPr>
          <p:cNvPr id="7" name="Picture 6" descr="Entspannung und Meditation: 6 Tipps von simplify">
            <a:extLst>
              <a:ext uri="{FF2B5EF4-FFF2-40B4-BE49-F238E27FC236}">
                <a16:creationId xmlns:a16="http://schemas.microsoft.com/office/drawing/2014/main" id="{D9EA13F2-24B4-15A8-73AF-F77F5D6FF346}"/>
              </a:ext>
            </a:extLst>
          </p:cNvPr>
          <p:cNvPicPr>
            <a:picLocks noChangeAspect="1"/>
          </p:cNvPicPr>
          <p:nvPr/>
        </p:nvPicPr>
        <p:blipFill>
          <a:blip r:embed="rId5"/>
          <a:stretch>
            <a:fillRect/>
          </a:stretch>
        </p:blipFill>
        <p:spPr>
          <a:xfrm>
            <a:off x="7692828" y="4747331"/>
            <a:ext cx="3118816" cy="1642677"/>
          </a:xfrm>
          <a:prstGeom prst="rect">
            <a:avLst/>
          </a:prstGeom>
        </p:spPr>
      </p:pic>
      <p:sp>
        <p:nvSpPr>
          <p:cNvPr id="9" name="Rectangle: Rounded Corners 8">
            <a:extLst>
              <a:ext uri="{FF2B5EF4-FFF2-40B4-BE49-F238E27FC236}">
                <a16:creationId xmlns:a16="http://schemas.microsoft.com/office/drawing/2014/main" id="{A34CB12B-0538-6ED9-14C4-6B7C35B6B0DA}"/>
              </a:ext>
            </a:extLst>
          </p:cNvPr>
          <p:cNvSpPr/>
          <p:nvPr/>
        </p:nvSpPr>
        <p:spPr>
          <a:xfrm>
            <a:off x="3519506" y="2314232"/>
            <a:ext cx="4194254" cy="24330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Die positive Wirkung ist aber </a:t>
            </a:r>
            <a:r>
              <a:rPr lang="de-CH" b="1" dirty="0"/>
              <a:t>kurzfristig</a:t>
            </a:r>
            <a:r>
              <a:rPr lang="de-CH" dirty="0"/>
              <a:t> und behandelt keine strukturellen Stressursachen. </a:t>
            </a:r>
          </a:p>
          <a:p>
            <a:pPr algn="ctr">
              <a:spcBef>
                <a:spcPts val="600"/>
              </a:spcBef>
            </a:pPr>
            <a:r>
              <a:rPr lang="de-CH" dirty="0"/>
              <a:t>Wiederkehrender Stress durch Unordnung muss substantiell angegangen werden!</a:t>
            </a:r>
          </a:p>
        </p:txBody>
      </p:sp>
    </p:spTree>
    <p:extLst>
      <p:ext uri="{BB962C8B-B14F-4D97-AF65-F5344CB8AC3E}">
        <p14:creationId xmlns:p14="http://schemas.microsoft.com/office/powerpoint/2010/main" val="69066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additive="base">
                                        <p:cTn id="5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500" fill="hold"/>
                                        <p:tgtEl>
                                          <p:spTgt spid="9"/>
                                        </p:tgtEl>
                                        <p:attrNameLst>
                                          <p:attrName>ppt_x</p:attrName>
                                        </p:attrNameLst>
                                      </p:cBhvr>
                                      <p:tavLst>
                                        <p:tav tm="0">
                                          <p:val>
                                            <p:strVal val="#ppt_x"/>
                                          </p:val>
                                        </p:tav>
                                        <p:tav tm="100000">
                                          <p:val>
                                            <p:strVal val="#ppt_x"/>
                                          </p:val>
                                        </p:tav>
                                      </p:tavLst>
                                    </p:anim>
                                    <p:anim calcmode="lin" valueType="num">
                                      <p:cBhvr additive="base">
                                        <p:cTn id="6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D3BB-4A3D-0B5C-7F2E-58D08A4BA312}"/>
              </a:ext>
            </a:extLst>
          </p:cNvPr>
          <p:cNvSpPr>
            <a:spLocks noGrp="1"/>
          </p:cNvSpPr>
          <p:nvPr>
            <p:ph type="title"/>
          </p:nvPr>
        </p:nvSpPr>
        <p:spPr/>
        <p:txBody>
          <a:bodyPr/>
          <a:lstStyle/>
          <a:p>
            <a:r>
              <a:rPr lang="de-CH" dirty="0"/>
              <a:t>Wie erreiche ich Ordnung?</a:t>
            </a:r>
          </a:p>
        </p:txBody>
      </p:sp>
      <p:sp>
        <p:nvSpPr>
          <p:cNvPr id="3" name="Content Placeholder 2">
            <a:extLst>
              <a:ext uri="{FF2B5EF4-FFF2-40B4-BE49-F238E27FC236}">
                <a16:creationId xmlns:a16="http://schemas.microsoft.com/office/drawing/2014/main" id="{5CA9C074-482C-7352-94E7-E67F5240BF76}"/>
              </a:ext>
            </a:extLst>
          </p:cNvPr>
          <p:cNvSpPr>
            <a:spLocks noGrp="1"/>
          </p:cNvSpPr>
          <p:nvPr>
            <p:ph idx="1"/>
          </p:nvPr>
        </p:nvSpPr>
        <p:spPr>
          <a:xfrm>
            <a:off x="516098" y="1093305"/>
            <a:ext cx="11159803" cy="918375"/>
          </a:xfrm>
        </p:spPr>
        <p:txBody>
          <a:bodyPr/>
          <a:lstStyle/>
          <a:p>
            <a:r>
              <a:rPr lang="de-CH" dirty="0"/>
              <a:t>Begrenze den Raum, der aufgeräumt werden soll, und die Zeit dafür ( &lt; 3 Stunden)</a:t>
            </a:r>
          </a:p>
          <a:p>
            <a:r>
              <a:rPr lang="de-CH" dirty="0"/>
              <a:t>Nimm jedes Teil in die Hand und entscheide…</a:t>
            </a:r>
          </a:p>
        </p:txBody>
      </p:sp>
      <p:sp>
        <p:nvSpPr>
          <p:cNvPr id="4" name="Slide Number Placeholder 3">
            <a:extLst>
              <a:ext uri="{FF2B5EF4-FFF2-40B4-BE49-F238E27FC236}">
                <a16:creationId xmlns:a16="http://schemas.microsoft.com/office/drawing/2014/main" id="{82D4FA87-C5E8-5E9D-8BC7-C8CEFC5B7B2F}"/>
              </a:ext>
            </a:extLst>
          </p:cNvPr>
          <p:cNvSpPr>
            <a:spLocks noGrp="1"/>
          </p:cNvSpPr>
          <p:nvPr>
            <p:ph type="sldNum" sz="quarter" idx="12"/>
          </p:nvPr>
        </p:nvSpPr>
        <p:spPr/>
        <p:txBody>
          <a:bodyPr/>
          <a:lstStyle/>
          <a:p>
            <a:fld id="{5A33CB2A-1702-4C1D-9CC4-8D472D39F19E}" type="slidenum">
              <a:rPr lang="en-US" smtClean="0"/>
              <a:t>26</a:t>
            </a:fld>
            <a:endParaRPr lang="en-US"/>
          </a:p>
        </p:txBody>
      </p:sp>
      <p:grpSp>
        <p:nvGrpSpPr>
          <p:cNvPr id="9" name="Group 8">
            <a:extLst>
              <a:ext uri="{FF2B5EF4-FFF2-40B4-BE49-F238E27FC236}">
                <a16:creationId xmlns:a16="http://schemas.microsoft.com/office/drawing/2014/main" id="{C46437E5-9D10-2459-1DC3-86343CE578FC}"/>
              </a:ext>
            </a:extLst>
          </p:cNvPr>
          <p:cNvGrpSpPr/>
          <p:nvPr/>
        </p:nvGrpSpPr>
        <p:grpSpPr>
          <a:xfrm>
            <a:off x="5163311" y="1539580"/>
            <a:ext cx="1865376" cy="1240536"/>
            <a:chOff x="5197767" y="2806744"/>
            <a:chExt cx="1865376" cy="1240536"/>
          </a:xfrm>
        </p:grpSpPr>
        <p:pic>
          <p:nvPicPr>
            <p:cNvPr id="5" name="Picture 4" descr="275.300+ Fotos, Bilder und lizenzfreie Bilder zu Gegenstand In Der Hand  Halten - iStock | Gegenstand halten, Zeigen">
              <a:extLst>
                <a:ext uri="{FF2B5EF4-FFF2-40B4-BE49-F238E27FC236}">
                  <a16:creationId xmlns:a16="http://schemas.microsoft.com/office/drawing/2014/main" id="{56EA18E4-0B0D-79C5-9861-338625DA50E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97767" y="2806744"/>
              <a:ext cx="1865376" cy="1240536"/>
            </a:xfrm>
            <a:prstGeom prst="rect">
              <a:avLst/>
            </a:prstGeom>
          </p:spPr>
        </p:pic>
        <p:sp>
          <p:nvSpPr>
            <p:cNvPr id="6" name="Cloud 5">
              <a:extLst>
                <a:ext uri="{FF2B5EF4-FFF2-40B4-BE49-F238E27FC236}">
                  <a16:creationId xmlns:a16="http://schemas.microsoft.com/office/drawing/2014/main" id="{FB147227-E235-FFF8-247D-3FC1C173FFEF}"/>
                </a:ext>
              </a:extLst>
            </p:cNvPr>
            <p:cNvSpPr/>
            <p:nvPr/>
          </p:nvSpPr>
          <p:spPr>
            <a:xfrm>
              <a:off x="5372430" y="2886891"/>
              <a:ext cx="567194" cy="611683"/>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800" b="1" dirty="0">
                  <a:solidFill>
                    <a:schemeClr val="tx1"/>
                  </a:solidFill>
                </a:rPr>
                <a:t>?</a:t>
              </a:r>
              <a:endParaRPr lang="de-CH" b="1" dirty="0">
                <a:solidFill>
                  <a:schemeClr val="tx1"/>
                </a:solidFill>
              </a:endParaRPr>
            </a:p>
          </p:txBody>
        </p:sp>
      </p:grpSp>
      <p:sp>
        <p:nvSpPr>
          <p:cNvPr id="10" name="TextBox 9">
            <a:extLst>
              <a:ext uri="{FF2B5EF4-FFF2-40B4-BE49-F238E27FC236}">
                <a16:creationId xmlns:a16="http://schemas.microsoft.com/office/drawing/2014/main" id="{00FE6ED3-B639-59CB-2504-E2520B3C8CDE}"/>
              </a:ext>
            </a:extLst>
          </p:cNvPr>
          <p:cNvSpPr txBox="1"/>
          <p:nvPr/>
        </p:nvSpPr>
        <p:spPr>
          <a:xfrm>
            <a:off x="1843776" y="2822681"/>
            <a:ext cx="1440000" cy="400187"/>
          </a:xfrm>
          <a:prstGeom prst="rect">
            <a:avLst/>
          </a:prstGeom>
          <a:noFill/>
          <a:ln>
            <a:solidFill>
              <a:schemeClr val="tx1"/>
            </a:solidFill>
          </a:ln>
        </p:spPr>
        <p:txBody>
          <a:bodyPr wrap="square" rtlCol="0">
            <a:noAutofit/>
          </a:bodyPr>
          <a:lstStyle/>
          <a:p>
            <a:pPr algn="ctr"/>
            <a:r>
              <a:rPr lang="de-CH" dirty="0">
                <a:latin typeface="Arial" panose="020B0604020202020204" pitchFamily="34" charset="0"/>
                <a:cs typeface="Arial" panose="020B0604020202020204" pitchFamily="34" charset="0"/>
              </a:rPr>
              <a:t>Behalten</a:t>
            </a:r>
          </a:p>
        </p:txBody>
      </p:sp>
      <p:sp>
        <p:nvSpPr>
          <p:cNvPr id="11" name="TextBox 10">
            <a:extLst>
              <a:ext uri="{FF2B5EF4-FFF2-40B4-BE49-F238E27FC236}">
                <a16:creationId xmlns:a16="http://schemas.microsoft.com/office/drawing/2014/main" id="{35994270-8596-95AB-00FB-72E5C5E5F497}"/>
              </a:ext>
            </a:extLst>
          </p:cNvPr>
          <p:cNvSpPr txBox="1"/>
          <p:nvPr/>
        </p:nvSpPr>
        <p:spPr>
          <a:xfrm>
            <a:off x="9170869" y="2822681"/>
            <a:ext cx="1440000" cy="400187"/>
          </a:xfrm>
          <a:prstGeom prst="rect">
            <a:avLst/>
          </a:prstGeom>
          <a:noFill/>
          <a:ln>
            <a:solidFill>
              <a:schemeClr val="tx1"/>
            </a:solidFill>
          </a:ln>
        </p:spPr>
        <p:txBody>
          <a:bodyPr wrap="square" rtlCol="0">
            <a:noAutofit/>
          </a:bodyPr>
          <a:lstStyle/>
          <a:p>
            <a:pPr algn="ctr"/>
            <a:r>
              <a:rPr lang="de-CH" dirty="0">
                <a:latin typeface="Arial" panose="020B0604020202020204" pitchFamily="34" charset="0"/>
                <a:cs typeface="Arial" panose="020B0604020202020204" pitchFamily="34" charset="0"/>
              </a:rPr>
              <a:t>Weg damit</a:t>
            </a:r>
          </a:p>
        </p:txBody>
      </p:sp>
      <p:pic>
        <p:nvPicPr>
          <p:cNvPr id="12" name="Picture 11" descr="Schubladenelement KLINTHOLM 3 Schubladen weiss | JYSK">
            <a:extLst>
              <a:ext uri="{FF2B5EF4-FFF2-40B4-BE49-F238E27FC236}">
                <a16:creationId xmlns:a16="http://schemas.microsoft.com/office/drawing/2014/main" id="{004862BA-50D5-DE58-878C-B41FF510EEA1}"/>
              </a:ext>
            </a:extLst>
          </p:cNvPr>
          <p:cNvPicPr>
            <a:picLocks noChangeAspect="1"/>
          </p:cNvPicPr>
          <p:nvPr/>
        </p:nvPicPr>
        <p:blipFill>
          <a:blip r:embed="rId3"/>
          <a:srcRect b="22318"/>
          <a:stretch>
            <a:fillRect/>
          </a:stretch>
        </p:blipFill>
        <p:spPr>
          <a:xfrm>
            <a:off x="1393920" y="4159426"/>
            <a:ext cx="1865376" cy="1548893"/>
          </a:xfrm>
          <a:prstGeom prst="rect">
            <a:avLst/>
          </a:prstGeom>
        </p:spPr>
      </p:pic>
      <p:sp>
        <p:nvSpPr>
          <p:cNvPr id="13" name="TextBox 12">
            <a:extLst>
              <a:ext uri="{FF2B5EF4-FFF2-40B4-BE49-F238E27FC236}">
                <a16:creationId xmlns:a16="http://schemas.microsoft.com/office/drawing/2014/main" id="{A0E10579-D245-6854-E134-584A0F9B5774}"/>
              </a:ext>
            </a:extLst>
          </p:cNvPr>
          <p:cNvSpPr txBox="1"/>
          <p:nvPr/>
        </p:nvSpPr>
        <p:spPr>
          <a:xfrm>
            <a:off x="1624515" y="3655558"/>
            <a:ext cx="1865376" cy="485317"/>
          </a:xfrm>
          <a:prstGeom prst="rect">
            <a:avLst/>
          </a:prstGeom>
          <a:noFill/>
        </p:spPr>
        <p:txBody>
          <a:bodyPr wrap="none" rtlCol="0">
            <a:noAutofit/>
          </a:bodyPr>
          <a:lstStyle/>
          <a:p>
            <a:pPr algn="ctr"/>
            <a:r>
              <a:rPr lang="de-CH" dirty="0">
                <a:latin typeface="Arial" panose="020B0604020202020204" pitchFamily="34" charset="0"/>
                <a:cs typeface="Arial" panose="020B0604020202020204" pitchFamily="34" charset="0"/>
              </a:rPr>
              <a:t>Wohin damit?</a:t>
            </a:r>
          </a:p>
          <a:p>
            <a:pPr algn="ctr"/>
            <a:endParaRPr lang="de-CH" sz="1200" dirty="0">
              <a:latin typeface="Arial" panose="020B0604020202020204" pitchFamily="34" charset="0"/>
              <a:cs typeface="Arial" panose="020B0604020202020204" pitchFamily="34" charset="0"/>
            </a:endParaRPr>
          </a:p>
          <a:p>
            <a:pPr algn="ctr"/>
            <a:endParaRPr lang="de-CH" dirty="0">
              <a:latin typeface="Arial" panose="020B0604020202020204" pitchFamily="34" charset="0"/>
              <a:cs typeface="Arial" panose="020B0604020202020204" pitchFamily="34" charset="0"/>
            </a:endParaRPr>
          </a:p>
          <a:p>
            <a:pPr algn="ctr"/>
            <a:r>
              <a:rPr lang="de-CH" sz="2000" b="1" dirty="0">
                <a:latin typeface="Arial" panose="020B0604020202020204" pitchFamily="34" charset="0"/>
                <a:cs typeface="Arial" panose="020B0604020202020204" pitchFamily="34" charset="0"/>
              </a:rPr>
              <a:t>?</a:t>
            </a:r>
          </a:p>
          <a:p>
            <a:pPr algn="ctr"/>
            <a:endParaRPr lang="de-CH" sz="2000" b="1" dirty="0">
              <a:latin typeface="Arial" panose="020B0604020202020204" pitchFamily="34" charset="0"/>
              <a:cs typeface="Arial" panose="020B0604020202020204" pitchFamily="34" charset="0"/>
            </a:endParaRPr>
          </a:p>
          <a:p>
            <a:pPr algn="ctr"/>
            <a:r>
              <a:rPr lang="de-CH" sz="2000" b="1" dirty="0">
                <a:latin typeface="Arial" panose="020B0604020202020204" pitchFamily="34" charset="0"/>
                <a:cs typeface="Arial" panose="020B0604020202020204" pitchFamily="34" charset="0"/>
              </a:rPr>
              <a:t>?</a:t>
            </a:r>
            <a:endParaRPr lang="de-CH"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3DB36FE-4803-DCA1-5F8B-85F56B18912E}"/>
              </a:ext>
            </a:extLst>
          </p:cNvPr>
          <p:cNvSpPr txBox="1"/>
          <p:nvPr/>
        </p:nvSpPr>
        <p:spPr>
          <a:xfrm>
            <a:off x="90109" y="6023868"/>
            <a:ext cx="1440000" cy="620123"/>
          </a:xfrm>
          <a:prstGeom prst="rect">
            <a:avLst/>
          </a:prstGeom>
          <a:noFill/>
          <a:ln>
            <a:solidFill>
              <a:schemeClr val="tx1"/>
            </a:solidFill>
          </a:ln>
        </p:spPr>
        <p:txBody>
          <a:bodyPr wrap="square" rtlCol="0">
            <a:noAutofit/>
          </a:bodyPr>
          <a:lstStyle/>
          <a:p>
            <a:pPr algn="ctr"/>
            <a:r>
              <a:rPr lang="de-CH" dirty="0">
                <a:latin typeface="Arial" panose="020B0604020202020204" pitchFamily="34" charset="0"/>
                <a:cs typeface="Arial" panose="020B0604020202020204" pitchFamily="34" charset="0"/>
              </a:rPr>
              <a:t>Ich habe einen Ort</a:t>
            </a:r>
          </a:p>
        </p:txBody>
      </p:sp>
      <p:sp>
        <p:nvSpPr>
          <p:cNvPr id="16" name="TextBox 15">
            <a:extLst>
              <a:ext uri="{FF2B5EF4-FFF2-40B4-BE49-F238E27FC236}">
                <a16:creationId xmlns:a16="http://schemas.microsoft.com/office/drawing/2014/main" id="{0849B826-EFAD-3E26-9D1B-9A17A529F859}"/>
              </a:ext>
            </a:extLst>
          </p:cNvPr>
          <p:cNvSpPr txBox="1"/>
          <p:nvPr/>
        </p:nvSpPr>
        <p:spPr>
          <a:xfrm>
            <a:off x="3283776" y="6023867"/>
            <a:ext cx="1440000" cy="620123"/>
          </a:xfrm>
          <a:prstGeom prst="rect">
            <a:avLst/>
          </a:prstGeom>
          <a:noFill/>
          <a:ln>
            <a:solidFill>
              <a:schemeClr val="tx1"/>
            </a:solidFill>
          </a:ln>
        </p:spPr>
        <p:txBody>
          <a:bodyPr wrap="square" rtlCol="0">
            <a:noAutofit/>
          </a:bodyPr>
          <a:lstStyle/>
          <a:p>
            <a:pPr algn="ctr"/>
            <a:r>
              <a:rPr lang="de-CH" dirty="0">
                <a:latin typeface="Arial" panose="020B0604020202020204" pitchFamily="34" charset="0"/>
                <a:cs typeface="Arial" panose="020B0604020202020204" pitchFamily="34" charset="0"/>
              </a:rPr>
              <a:t>Ich schaffe einen Ort</a:t>
            </a:r>
          </a:p>
        </p:txBody>
      </p:sp>
      <p:cxnSp>
        <p:nvCxnSpPr>
          <p:cNvPr id="18" name="Straight Arrow Connector 17">
            <a:extLst>
              <a:ext uri="{FF2B5EF4-FFF2-40B4-BE49-F238E27FC236}">
                <a16:creationId xmlns:a16="http://schemas.microsoft.com/office/drawing/2014/main" id="{78254A00-9A28-87AE-02FA-3A4F0C7D81A7}"/>
              </a:ext>
            </a:extLst>
          </p:cNvPr>
          <p:cNvCxnSpPr>
            <a:stCxn id="5" idx="1"/>
            <a:endCxn id="10" idx="0"/>
          </p:cNvCxnSpPr>
          <p:nvPr/>
        </p:nvCxnSpPr>
        <p:spPr>
          <a:xfrm flipH="1">
            <a:off x="2563776" y="2159848"/>
            <a:ext cx="2599535" cy="6628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685558B-6B6B-7B20-6D8C-F9DF16F02D5B}"/>
              </a:ext>
            </a:extLst>
          </p:cNvPr>
          <p:cNvCxnSpPr>
            <a:stCxn id="5" idx="3"/>
            <a:endCxn id="11" idx="0"/>
          </p:cNvCxnSpPr>
          <p:nvPr/>
        </p:nvCxnSpPr>
        <p:spPr>
          <a:xfrm>
            <a:off x="7028687" y="2159848"/>
            <a:ext cx="2862182" cy="6628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B58446F-D661-1599-25ED-0EE03BC64C63}"/>
              </a:ext>
            </a:extLst>
          </p:cNvPr>
          <p:cNvCxnSpPr>
            <a:stCxn id="10" idx="2"/>
            <a:endCxn id="13" idx="0"/>
          </p:cNvCxnSpPr>
          <p:nvPr/>
        </p:nvCxnSpPr>
        <p:spPr>
          <a:xfrm flipH="1">
            <a:off x="2557203" y="3222868"/>
            <a:ext cx="6573" cy="4326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6987FE2-6FBC-B220-BF79-7E3BA4458530}"/>
              </a:ext>
            </a:extLst>
          </p:cNvPr>
          <p:cNvCxnSpPr>
            <a:stCxn id="12" idx="1"/>
            <a:endCxn id="15" idx="0"/>
          </p:cNvCxnSpPr>
          <p:nvPr/>
        </p:nvCxnSpPr>
        <p:spPr>
          <a:xfrm flipH="1">
            <a:off x="810109" y="4933873"/>
            <a:ext cx="583811" cy="10899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C76A822-AE94-E0F5-8905-22B4879C884A}"/>
              </a:ext>
            </a:extLst>
          </p:cNvPr>
          <p:cNvCxnSpPr>
            <a:stCxn id="12" idx="3"/>
            <a:endCxn id="16" idx="0"/>
          </p:cNvCxnSpPr>
          <p:nvPr/>
        </p:nvCxnSpPr>
        <p:spPr>
          <a:xfrm>
            <a:off x="3259296" y="4933873"/>
            <a:ext cx="744480" cy="10899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4A316CC-0080-B6A9-C7C7-3117BAC46A17}"/>
              </a:ext>
            </a:extLst>
          </p:cNvPr>
          <p:cNvSpPr txBox="1"/>
          <p:nvPr/>
        </p:nvSpPr>
        <p:spPr>
          <a:xfrm>
            <a:off x="8066237" y="4833064"/>
            <a:ext cx="1440000" cy="400187"/>
          </a:xfrm>
          <a:prstGeom prst="rect">
            <a:avLst/>
          </a:prstGeom>
          <a:noFill/>
          <a:ln>
            <a:solidFill>
              <a:schemeClr val="tx1"/>
            </a:solidFill>
          </a:ln>
        </p:spPr>
        <p:txBody>
          <a:bodyPr wrap="square" rtlCol="0">
            <a:noAutofit/>
          </a:bodyPr>
          <a:lstStyle/>
          <a:p>
            <a:pPr algn="ctr"/>
            <a:r>
              <a:rPr lang="de-CH" dirty="0">
                <a:latin typeface="Arial" panose="020B0604020202020204" pitchFamily="34" charset="0"/>
                <a:cs typeface="Arial" panose="020B0604020202020204" pitchFamily="34" charset="0"/>
              </a:rPr>
              <a:t>Spenden</a:t>
            </a:r>
          </a:p>
        </p:txBody>
      </p:sp>
      <p:sp>
        <p:nvSpPr>
          <p:cNvPr id="29" name="TextBox 28">
            <a:extLst>
              <a:ext uri="{FF2B5EF4-FFF2-40B4-BE49-F238E27FC236}">
                <a16:creationId xmlns:a16="http://schemas.microsoft.com/office/drawing/2014/main" id="{67F8B4B0-50A2-B003-5B2F-827F2C6F5E59}"/>
              </a:ext>
            </a:extLst>
          </p:cNvPr>
          <p:cNvSpPr txBox="1"/>
          <p:nvPr/>
        </p:nvSpPr>
        <p:spPr>
          <a:xfrm>
            <a:off x="10340725" y="4833063"/>
            <a:ext cx="1440000" cy="400187"/>
          </a:xfrm>
          <a:prstGeom prst="rect">
            <a:avLst/>
          </a:prstGeom>
          <a:noFill/>
          <a:ln>
            <a:solidFill>
              <a:schemeClr val="tx1"/>
            </a:solidFill>
          </a:ln>
        </p:spPr>
        <p:txBody>
          <a:bodyPr wrap="square" rtlCol="0">
            <a:noAutofit/>
          </a:bodyPr>
          <a:lstStyle/>
          <a:p>
            <a:pPr algn="ctr"/>
            <a:r>
              <a:rPr lang="de-CH" dirty="0">
                <a:latin typeface="Arial" panose="020B0604020202020204" pitchFamily="34" charset="0"/>
                <a:cs typeface="Arial" panose="020B0604020202020204" pitchFamily="34" charset="0"/>
              </a:rPr>
              <a:t>Entsorgen</a:t>
            </a:r>
          </a:p>
        </p:txBody>
      </p:sp>
      <p:pic>
        <p:nvPicPr>
          <p:cNvPr id="30" name="Picture 29" descr="Für mehr Recycling: Trennen und Sortieren von Abfällen |  Sparkassen-Versicherung Sachsen">
            <a:extLst>
              <a:ext uri="{FF2B5EF4-FFF2-40B4-BE49-F238E27FC236}">
                <a16:creationId xmlns:a16="http://schemas.microsoft.com/office/drawing/2014/main" id="{E10619EC-1334-1449-19C8-64B56C35D2F4}"/>
              </a:ext>
            </a:extLst>
          </p:cNvPr>
          <p:cNvPicPr>
            <a:picLocks noChangeAspect="1"/>
          </p:cNvPicPr>
          <p:nvPr/>
        </p:nvPicPr>
        <p:blipFill>
          <a:blip r:embed="rId4"/>
          <a:srcRect r="24079"/>
          <a:stretch>
            <a:fillRect/>
          </a:stretch>
        </p:blipFill>
        <p:spPr>
          <a:xfrm>
            <a:off x="10053063" y="5471633"/>
            <a:ext cx="2009766" cy="918375"/>
          </a:xfrm>
          <a:prstGeom prst="rect">
            <a:avLst/>
          </a:prstGeom>
        </p:spPr>
      </p:pic>
      <p:pic>
        <p:nvPicPr>
          <p:cNvPr id="31" name="Picture 30" descr="Heilsarmee brocki.ch/Kriens - Brockenhaus in Kriens | local.ch">
            <a:extLst>
              <a:ext uri="{FF2B5EF4-FFF2-40B4-BE49-F238E27FC236}">
                <a16:creationId xmlns:a16="http://schemas.microsoft.com/office/drawing/2014/main" id="{4C48FFE1-F1F4-D63D-3417-2BD434966146}"/>
              </a:ext>
            </a:extLst>
          </p:cNvPr>
          <p:cNvPicPr>
            <a:picLocks noChangeAspect="1"/>
          </p:cNvPicPr>
          <p:nvPr/>
        </p:nvPicPr>
        <p:blipFill>
          <a:blip r:embed="rId5"/>
          <a:srcRect l="26830" t="17943" r="27210" b="20742"/>
          <a:stretch>
            <a:fillRect/>
          </a:stretch>
        </p:blipFill>
        <p:spPr>
          <a:xfrm>
            <a:off x="8226047" y="5306934"/>
            <a:ext cx="1127999" cy="1504873"/>
          </a:xfrm>
          <a:prstGeom prst="rect">
            <a:avLst/>
          </a:prstGeom>
        </p:spPr>
      </p:pic>
      <p:cxnSp>
        <p:nvCxnSpPr>
          <p:cNvPr id="33" name="Straight Arrow Connector 32">
            <a:extLst>
              <a:ext uri="{FF2B5EF4-FFF2-40B4-BE49-F238E27FC236}">
                <a16:creationId xmlns:a16="http://schemas.microsoft.com/office/drawing/2014/main" id="{0D68DDF8-A96F-072E-AE62-27306D258BD6}"/>
              </a:ext>
            </a:extLst>
          </p:cNvPr>
          <p:cNvCxnSpPr>
            <a:stCxn id="11" idx="1"/>
            <a:endCxn id="28" idx="0"/>
          </p:cNvCxnSpPr>
          <p:nvPr/>
        </p:nvCxnSpPr>
        <p:spPr>
          <a:xfrm flipH="1">
            <a:off x="8786237" y="3022775"/>
            <a:ext cx="384632" cy="18102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0E09553-4C45-7CF9-0C42-7EF846696EB7}"/>
              </a:ext>
            </a:extLst>
          </p:cNvPr>
          <p:cNvCxnSpPr>
            <a:stCxn id="11" idx="3"/>
            <a:endCxn id="29" idx="0"/>
          </p:cNvCxnSpPr>
          <p:nvPr/>
        </p:nvCxnSpPr>
        <p:spPr>
          <a:xfrm>
            <a:off x="10610869" y="3022775"/>
            <a:ext cx="449856" cy="18102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Speech Bubble: Rectangle with Corners Rounded 35">
            <a:extLst>
              <a:ext uri="{FF2B5EF4-FFF2-40B4-BE49-F238E27FC236}">
                <a16:creationId xmlns:a16="http://schemas.microsoft.com/office/drawing/2014/main" id="{B1569506-F702-467E-6139-9349AD77A40E}"/>
              </a:ext>
            </a:extLst>
          </p:cNvPr>
          <p:cNvSpPr/>
          <p:nvPr/>
        </p:nvSpPr>
        <p:spPr>
          <a:xfrm>
            <a:off x="3920784" y="2892460"/>
            <a:ext cx="3998138" cy="2900284"/>
          </a:xfrm>
          <a:prstGeom prst="wedgeRoundRectCallout">
            <a:avLst>
              <a:gd name="adj1" fmla="val -1304"/>
              <a:gd name="adj2" fmla="val -71250"/>
              <a:gd name="adj3" fmla="val 16667"/>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spcAft>
                <a:spcPts val="1200"/>
              </a:spcAft>
            </a:pPr>
            <a:r>
              <a:rPr lang="de-CH" b="1" dirty="0"/>
              <a:t>Entscheidungs-Hilfen</a:t>
            </a:r>
          </a:p>
          <a:p>
            <a:pPr algn="ctr"/>
            <a:r>
              <a:rPr lang="de-CH" dirty="0"/>
              <a:t>Funktioniert / ist defekt</a:t>
            </a:r>
          </a:p>
          <a:p>
            <a:pPr algn="ctr"/>
            <a:r>
              <a:rPr lang="de-CH" dirty="0"/>
              <a:t>Nutzwert hoch / niedrig</a:t>
            </a:r>
          </a:p>
          <a:p>
            <a:pPr algn="ctr"/>
            <a:r>
              <a:rPr lang="de-CH" dirty="0"/>
              <a:t>Emotionale Bedeutung</a:t>
            </a:r>
          </a:p>
          <a:p>
            <a:pPr algn="ctr"/>
            <a:r>
              <a:rPr lang="de-CH" dirty="0"/>
              <a:t>Hoher Wiederbeschaffungswert</a:t>
            </a:r>
          </a:p>
          <a:p>
            <a:pPr algn="ctr"/>
            <a:r>
              <a:rPr lang="de-CH" dirty="0"/>
              <a:t>Letzte Nutzung war wann?</a:t>
            </a:r>
          </a:p>
          <a:p>
            <a:pPr algn="ctr"/>
            <a:r>
              <a:rPr lang="de-CH" dirty="0"/>
              <a:t>Unnötig, mehrfach vorhanden</a:t>
            </a:r>
          </a:p>
          <a:p>
            <a:pPr algn="ctr"/>
            <a:r>
              <a:rPr lang="de-CH" dirty="0"/>
              <a:t>Passt noch / nicht mehr</a:t>
            </a:r>
          </a:p>
        </p:txBody>
      </p:sp>
      <p:sp>
        <p:nvSpPr>
          <p:cNvPr id="37" name="Rectangle: Rounded Corners 36">
            <a:extLst>
              <a:ext uri="{FF2B5EF4-FFF2-40B4-BE49-F238E27FC236}">
                <a16:creationId xmlns:a16="http://schemas.microsoft.com/office/drawing/2014/main" id="{593C32D0-4318-BBED-32B0-82E1B5136DE8}"/>
              </a:ext>
            </a:extLst>
          </p:cNvPr>
          <p:cNvSpPr/>
          <p:nvPr/>
        </p:nvSpPr>
        <p:spPr>
          <a:xfrm>
            <a:off x="9170869" y="988203"/>
            <a:ext cx="2451901" cy="154713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b="1" dirty="0"/>
              <a:t>Übrigens…</a:t>
            </a:r>
          </a:p>
          <a:p>
            <a:pPr algn="ctr"/>
            <a:r>
              <a:rPr lang="de-CH" dirty="0"/>
              <a:t>Finger von Dingen, die nicht Dir gehören (</a:t>
            </a:r>
            <a:r>
              <a:rPr lang="de-CH" dirty="0" err="1"/>
              <a:t>PartnerIn</a:t>
            </a:r>
            <a:r>
              <a:rPr lang="de-CH" dirty="0"/>
              <a:t>, Kinder, …)</a:t>
            </a:r>
          </a:p>
        </p:txBody>
      </p:sp>
    </p:spTree>
    <p:extLst>
      <p:ext uri="{BB962C8B-B14F-4D97-AF65-F5344CB8AC3E}">
        <p14:creationId xmlns:p14="http://schemas.microsoft.com/office/powerpoint/2010/main" val="27693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ppt_x"/>
                                          </p:val>
                                        </p:tav>
                                        <p:tav tm="100000">
                                          <p:val>
                                            <p:strVal val="#ppt_x"/>
                                          </p:val>
                                        </p:tav>
                                      </p:tavLst>
                                    </p:anim>
                                    <p:anim calcmode="lin" valueType="num">
                                      <p:cBhvr additive="base">
                                        <p:cTn id="8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5"/>
                                        </p:tgtEl>
                                        <p:attrNameLst>
                                          <p:attrName>style.visibility</p:attrName>
                                        </p:attrNameLst>
                                      </p:cBhvr>
                                      <p:to>
                                        <p:strVal val="visible"/>
                                      </p:to>
                                    </p:set>
                                    <p:anim calcmode="lin" valueType="num">
                                      <p:cBhvr additive="base">
                                        <p:cTn id="93" dur="500" fill="hold"/>
                                        <p:tgtEl>
                                          <p:spTgt spid="35"/>
                                        </p:tgtEl>
                                        <p:attrNameLst>
                                          <p:attrName>ppt_x</p:attrName>
                                        </p:attrNameLst>
                                      </p:cBhvr>
                                      <p:tavLst>
                                        <p:tav tm="0">
                                          <p:val>
                                            <p:strVal val="#ppt_x"/>
                                          </p:val>
                                        </p:tav>
                                        <p:tav tm="100000">
                                          <p:val>
                                            <p:strVal val="#ppt_x"/>
                                          </p:val>
                                        </p:tav>
                                      </p:tavLst>
                                    </p:anim>
                                    <p:anim calcmode="lin" valueType="num">
                                      <p:cBhvr additive="base">
                                        <p:cTn id="94" dur="500" fill="hold"/>
                                        <p:tgtEl>
                                          <p:spTgt spid="35"/>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fill="hold"/>
                                        <p:tgtEl>
                                          <p:spTgt spid="29"/>
                                        </p:tgtEl>
                                        <p:attrNameLst>
                                          <p:attrName>ppt_x</p:attrName>
                                        </p:attrNameLst>
                                      </p:cBhvr>
                                      <p:tavLst>
                                        <p:tav tm="0">
                                          <p:val>
                                            <p:strVal val="#ppt_x"/>
                                          </p:val>
                                        </p:tav>
                                        <p:tav tm="100000">
                                          <p:val>
                                            <p:strVal val="#ppt_x"/>
                                          </p:val>
                                        </p:tav>
                                      </p:tavLst>
                                    </p:anim>
                                    <p:anim calcmode="lin" valueType="num">
                                      <p:cBhvr additive="base">
                                        <p:cTn id="98" dur="500" fill="hold"/>
                                        <p:tgtEl>
                                          <p:spTgt spid="29"/>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additive="base">
                                        <p:cTn id="101" dur="500" fill="hold"/>
                                        <p:tgtEl>
                                          <p:spTgt spid="30"/>
                                        </p:tgtEl>
                                        <p:attrNameLst>
                                          <p:attrName>ppt_x</p:attrName>
                                        </p:attrNameLst>
                                      </p:cBhvr>
                                      <p:tavLst>
                                        <p:tav tm="0">
                                          <p:val>
                                            <p:strVal val="#ppt_x"/>
                                          </p:val>
                                        </p:tav>
                                        <p:tav tm="100000">
                                          <p:val>
                                            <p:strVal val="#ppt_x"/>
                                          </p:val>
                                        </p:tav>
                                      </p:tavLst>
                                    </p:anim>
                                    <p:anim calcmode="lin" valueType="num">
                                      <p:cBhvr additive="base">
                                        <p:cTn id="10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animBg="1"/>
      <p:bldP spid="13" grpId="0"/>
      <p:bldP spid="15" grpId="0" animBg="1"/>
      <p:bldP spid="16" grpId="0" animBg="1"/>
      <p:bldP spid="28" grpId="0" animBg="1"/>
      <p:bldP spid="29"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1A7D-597E-8BE7-B8AB-FCA0EF8173ED}"/>
              </a:ext>
            </a:extLst>
          </p:cNvPr>
          <p:cNvSpPr>
            <a:spLocks noGrp="1"/>
          </p:cNvSpPr>
          <p:nvPr>
            <p:ph type="title"/>
          </p:nvPr>
        </p:nvSpPr>
        <p:spPr/>
        <p:txBody>
          <a:bodyPr/>
          <a:lstStyle/>
          <a:p>
            <a:r>
              <a:rPr lang="de-CH" dirty="0"/>
              <a:t>Wie halte ich Ordnung?</a:t>
            </a:r>
          </a:p>
        </p:txBody>
      </p:sp>
      <p:sp>
        <p:nvSpPr>
          <p:cNvPr id="3" name="Content Placeholder 2">
            <a:extLst>
              <a:ext uri="{FF2B5EF4-FFF2-40B4-BE49-F238E27FC236}">
                <a16:creationId xmlns:a16="http://schemas.microsoft.com/office/drawing/2014/main" id="{AC2DCB7D-4D9B-5BAF-524A-1FBE42C1BAF0}"/>
              </a:ext>
            </a:extLst>
          </p:cNvPr>
          <p:cNvSpPr>
            <a:spLocks noGrp="1"/>
          </p:cNvSpPr>
          <p:nvPr>
            <p:ph idx="1"/>
          </p:nvPr>
        </p:nvSpPr>
        <p:spPr>
          <a:xfrm>
            <a:off x="516099" y="1093305"/>
            <a:ext cx="7197936" cy="5220684"/>
          </a:xfrm>
        </p:spPr>
        <p:txBody>
          <a:bodyPr/>
          <a:lstStyle/>
          <a:p>
            <a:r>
              <a:rPr lang="de-CH" dirty="0"/>
              <a:t>Kaufverhalten überdenken. Wenn es ein Problem ist, dann bestimmte Orte oder (online)Zeiten meiden</a:t>
            </a:r>
          </a:p>
          <a:p>
            <a:r>
              <a:rPr lang="de-CH" dirty="0"/>
              <a:t>Billigläden (online &amp; vor Ort) aus dem Bewusstsein löschen.</a:t>
            </a:r>
            <a:br>
              <a:rPr lang="de-CH" dirty="0"/>
            </a:br>
            <a:r>
              <a:rPr lang="de-CH" dirty="0"/>
              <a:t>Wer billig kauft, kauft doppelt!</a:t>
            </a:r>
          </a:p>
          <a:p>
            <a:endParaRPr lang="de-CH" sz="1100" dirty="0"/>
          </a:p>
          <a:p>
            <a:r>
              <a:rPr lang="de-CH" b="1" dirty="0"/>
              <a:t>Tipps</a:t>
            </a:r>
          </a:p>
          <a:p>
            <a:pPr marL="174625" indent="-174625"/>
            <a:r>
              <a:rPr lang="de-CH" dirty="0"/>
              <a:t>+ Öfter kleine Aufräum-Sessions statt einer grossen</a:t>
            </a:r>
          </a:p>
          <a:p>
            <a:pPr marL="174625" indent="-174625"/>
            <a:r>
              <a:rPr lang="de-CH" dirty="0"/>
              <a:t>+ Regelmässigkeit «jeden Sonntag zwischen 10 und 11:30 ordne ich einen Bereich im Haus»</a:t>
            </a:r>
          </a:p>
          <a:p>
            <a:pPr marL="174625" indent="-174625"/>
            <a:r>
              <a:rPr lang="de-CH" dirty="0"/>
              <a:t>+ Dinge immer gleich wieder an ihren Ort zurückbringen</a:t>
            </a:r>
          </a:p>
          <a:p>
            <a:pPr marL="174625" indent="-174625"/>
            <a:r>
              <a:rPr lang="de-CH" dirty="0"/>
              <a:t>+ Ordnungssysteme etablieren (Fächer, beschriftete Schachteln, Schubladeneinsätze, …)</a:t>
            </a:r>
          </a:p>
          <a:p>
            <a:endParaRPr lang="de-CH" sz="1100" b="1" dirty="0"/>
          </a:p>
        </p:txBody>
      </p:sp>
      <p:sp>
        <p:nvSpPr>
          <p:cNvPr id="4" name="Slide Number Placeholder 3">
            <a:extLst>
              <a:ext uri="{FF2B5EF4-FFF2-40B4-BE49-F238E27FC236}">
                <a16:creationId xmlns:a16="http://schemas.microsoft.com/office/drawing/2014/main" id="{3543534C-ACAB-0ADA-C20B-F16236078878}"/>
              </a:ext>
            </a:extLst>
          </p:cNvPr>
          <p:cNvSpPr>
            <a:spLocks noGrp="1"/>
          </p:cNvSpPr>
          <p:nvPr>
            <p:ph type="sldNum" sz="quarter" idx="12"/>
          </p:nvPr>
        </p:nvSpPr>
        <p:spPr/>
        <p:txBody>
          <a:bodyPr/>
          <a:lstStyle/>
          <a:p>
            <a:fld id="{5A33CB2A-1702-4C1D-9CC4-8D472D39F19E}" type="slidenum">
              <a:rPr lang="en-US" smtClean="0"/>
              <a:t>27</a:t>
            </a:fld>
            <a:endParaRPr lang="en-US"/>
          </a:p>
        </p:txBody>
      </p:sp>
      <p:grpSp>
        <p:nvGrpSpPr>
          <p:cNvPr id="9" name="Group 8">
            <a:extLst>
              <a:ext uri="{FF2B5EF4-FFF2-40B4-BE49-F238E27FC236}">
                <a16:creationId xmlns:a16="http://schemas.microsoft.com/office/drawing/2014/main" id="{5BDD7992-9CA2-DCA5-F619-6A3AE30F18A0}"/>
              </a:ext>
            </a:extLst>
          </p:cNvPr>
          <p:cNvGrpSpPr/>
          <p:nvPr/>
        </p:nvGrpSpPr>
        <p:grpSpPr>
          <a:xfrm>
            <a:off x="7714035" y="431981"/>
            <a:ext cx="3211844" cy="2124299"/>
            <a:chOff x="7861573" y="1076102"/>
            <a:chExt cx="3962397" cy="2538919"/>
          </a:xfrm>
        </p:grpSpPr>
        <p:pic>
          <p:nvPicPr>
            <p:cNvPr id="5" name="Picture 4" descr="Temu: Shop Like a Billionaire:www.amazon.com:Appstore for Android">
              <a:extLst>
                <a:ext uri="{FF2B5EF4-FFF2-40B4-BE49-F238E27FC236}">
                  <a16:creationId xmlns:a16="http://schemas.microsoft.com/office/drawing/2014/main" id="{14232661-8D66-4415-F8A7-BA733458BB23}"/>
                </a:ext>
              </a:extLst>
            </p:cNvPr>
            <p:cNvPicPr>
              <a:picLocks noChangeAspect="1"/>
            </p:cNvPicPr>
            <p:nvPr/>
          </p:nvPicPr>
          <p:blipFill>
            <a:blip r:embed="rId2"/>
            <a:stretch>
              <a:fillRect/>
            </a:stretch>
          </p:blipFill>
          <p:spPr>
            <a:xfrm>
              <a:off x="7861573" y="1657798"/>
              <a:ext cx="1689269" cy="1689269"/>
            </a:xfrm>
            <a:prstGeom prst="rect">
              <a:avLst/>
            </a:prstGeom>
          </p:spPr>
        </p:pic>
        <p:pic>
          <p:nvPicPr>
            <p:cNvPr id="6" name="Picture 5" descr="Mehr als ein Logo-Update – Amazon vollzieht Rebranding und setzt auf „Amazon  Ember Modern“ als neuen Corporate Font – Design Tagebuch">
              <a:extLst>
                <a:ext uri="{FF2B5EF4-FFF2-40B4-BE49-F238E27FC236}">
                  <a16:creationId xmlns:a16="http://schemas.microsoft.com/office/drawing/2014/main" id="{9C46162A-149A-732C-FD29-31648F6A17F3}"/>
                </a:ext>
              </a:extLst>
            </p:cNvPr>
            <p:cNvPicPr>
              <a:picLocks noChangeAspect="1"/>
            </p:cNvPicPr>
            <p:nvPr/>
          </p:nvPicPr>
          <p:blipFill>
            <a:blip r:embed="rId3"/>
            <a:srcRect l="9155" t="31749" r="8184" b="26584"/>
            <a:stretch>
              <a:fillRect/>
            </a:stretch>
          </p:blipFill>
          <p:spPr>
            <a:xfrm>
              <a:off x="8633297" y="1177047"/>
              <a:ext cx="3190673" cy="1179438"/>
            </a:xfrm>
            <a:prstGeom prst="rect">
              <a:avLst/>
            </a:prstGeom>
          </p:spPr>
        </p:pic>
        <p:pic>
          <p:nvPicPr>
            <p:cNvPr id="7" name="Picture 6" descr="Blume - Morgen ist unsrer letzter Tag 😢 ‼️ Aufgepasst. Ab morgen räumen  wir unsere Läden und es geht jeder Artikel für 1 Euro raus. Ob Deko, Pflanz  oder Schnittblumen.. ‼️ Früh kommen lohnt sich .... | Facebook">
              <a:extLst>
                <a:ext uri="{FF2B5EF4-FFF2-40B4-BE49-F238E27FC236}">
                  <a16:creationId xmlns:a16="http://schemas.microsoft.com/office/drawing/2014/main" id="{34B9F6F9-BB28-3145-B94D-964C02779E1A}"/>
                </a:ext>
              </a:extLst>
            </p:cNvPr>
            <p:cNvPicPr>
              <a:picLocks noChangeAspect="1"/>
            </p:cNvPicPr>
            <p:nvPr/>
          </p:nvPicPr>
          <p:blipFill>
            <a:blip r:embed="rId4"/>
            <a:stretch>
              <a:fillRect/>
            </a:stretch>
          </p:blipFill>
          <p:spPr>
            <a:xfrm>
              <a:off x="9496286" y="2046241"/>
              <a:ext cx="1464693" cy="1464693"/>
            </a:xfrm>
            <a:prstGeom prst="rect">
              <a:avLst/>
            </a:prstGeom>
          </p:spPr>
        </p:pic>
        <p:sp>
          <p:nvSpPr>
            <p:cNvPr id="8" name="&quot;Not Allowed&quot; Symbol 7">
              <a:extLst>
                <a:ext uri="{FF2B5EF4-FFF2-40B4-BE49-F238E27FC236}">
                  <a16:creationId xmlns:a16="http://schemas.microsoft.com/office/drawing/2014/main" id="{753CBE61-B802-9CFD-C550-FEFD1FAD7EBB}"/>
                </a:ext>
              </a:extLst>
            </p:cNvPr>
            <p:cNvSpPr/>
            <p:nvPr/>
          </p:nvSpPr>
          <p:spPr>
            <a:xfrm>
              <a:off x="8485759" y="1076102"/>
              <a:ext cx="2538919" cy="2538919"/>
            </a:xfrm>
            <a:prstGeom prst="noSmoking">
              <a:avLst>
                <a:gd name="adj" fmla="val 1108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grpSp>
      <p:pic>
        <p:nvPicPr>
          <p:cNvPr id="14" name="Picture 13">
            <a:extLst>
              <a:ext uri="{FF2B5EF4-FFF2-40B4-BE49-F238E27FC236}">
                <a16:creationId xmlns:a16="http://schemas.microsoft.com/office/drawing/2014/main" id="{E8C5B7CD-2C73-5A2E-CF94-4562BB3E71FE}"/>
              </a:ext>
            </a:extLst>
          </p:cNvPr>
          <p:cNvPicPr>
            <a:picLocks noChangeAspect="1"/>
          </p:cNvPicPr>
          <p:nvPr/>
        </p:nvPicPr>
        <p:blipFill>
          <a:blip r:embed="rId5"/>
          <a:srcRect l="18128" r="21305"/>
          <a:stretch>
            <a:fillRect/>
          </a:stretch>
        </p:blipFill>
        <p:spPr>
          <a:xfrm>
            <a:off x="10193927" y="3035003"/>
            <a:ext cx="1463903" cy="1510624"/>
          </a:xfrm>
          <a:prstGeom prst="rect">
            <a:avLst/>
          </a:prstGeom>
        </p:spPr>
      </p:pic>
      <p:pic>
        <p:nvPicPr>
          <p:cNvPr id="15" name="Picture 14" descr="Mount-It! Ausziehbares Schubladen-Set unter dem Schreibtisch mit glatter  Gleitschiene, Büro-Aufbewahrungs-Organizer, Befestigung an Schreibtischen,  Tischen und Werkbänken mit einer Dicke von über 1,8 : Amazon.de: Küche,  Haushalt &amp; Wohnen">
            <a:extLst>
              <a:ext uri="{FF2B5EF4-FFF2-40B4-BE49-F238E27FC236}">
                <a16:creationId xmlns:a16="http://schemas.microsoft.com/office/drawing/2014/main" id="{E676129D-35A3-7F90-E94B-62A6D5FCB69B}"/>
              </a:ext>
            </a:extLst>
          </p:cNvPr>
          <p:cNvPicPr>
            <a:picLocks noChangeAspect="1"/>
          </p:cNvPicPr>
          <p:nvPr/>
        </p:nvPicPr>
        <p:blipFill>
          <a:blip r:embed="rId6">
            <a:clrChange>
              <a:clrFrom>
                <a:srgbClr val="FFFFFF"/>
              </a:clrFrom>
              <a:clrTo>
                <a:srgbClr val="FFFFFF">
                  <a:alpha val="0"/>
                </a:srgbClr>
              </a:clrTo>
            </a:clrChange>
          </a:blip>
          <a:srcRect t="54634"/>
          <a:stretch>
            <a:fillRect/>
          </a:stretch>
        </p:blipFill>
        <p:spPr>
          <a:xfrm>
            <a:off x="8579796" y="4129515"/>
            <a:ext cx="2734407" cy="1182224"/>
          </a:xfrm>
          <a:prstGeom prst="rect">
            <a:avLst/>
          </a:prstGeom>
        </p:spPr>
      </p:pic>
      <p:pic>
        <p:nvPicPr>
          <p:cNvPr id="16" name="Picture 15" descr="Ordnungssystem im Kleiderschrank - Textilwaren Magazin">
            <a:extLst>
              <a:ext uri="{FF2B5EF4-FFF2-40B4-BE49-F238E27FC236}">
                <a16:creationId xmlns:a16="http://schemas.microsoft.com/office/drawing/2014/main" id="{D71E54EB-F4B6-F915-F61C-63A105590CD0}"/>
              </a:ext>
            </a:extLst>
          </p:cNvPr>
          <p:cNvPicPr>
            <a:picLocks noChangeAspect="1"/>
          </p:cNvPicPr>
          <p:nvPr/>
        </p:nvPicPr>
        <p:blipFill>
          <a:blip r:embed="rId7"/>
          <a:stretch>
            <a:fillRect/>
          </a:stretch>
        </p:blipFill>
        <p:spPr>
          <a:xfrm>
            <a:off x="7303580" y="4797738"/>
            <a:ext cx="3076104" cy="2049082"/>
          </a:xfrm>
          <a:prstGeom prst="rect">
            <a:avLst/>
          </a:prstGeom>
        </p:spPr>
      </p:pic>
      <p:pic>
        <p:nvPicPr>
          <p:cNvPr id="17" name="Picture 16" descr="424.500+ Fotos, Bilder und lizenzfreie Bilder zu Papierstapel - iStock |  Aktenstapel, Ordner, Büro">
            <a:extLst>
              <a:ext uri="{FF2B5EF4-FFF2-40B4-BE49-F238E27FC236}">
                <a16:creationId xmlns:a16="http://schemas.microsoft.com/office/drawing/2014/main" id="{EE88BA59-17FB-6B49-A8E1-C3B620E6D4EC}"/>
              </a:ext>
            </a:extLst>
          </p:cNvPr>
          <p:cNvPicPr>
            <a:picLocks noChangeAspect="1"/>
          </p:cNvPicPr>
          <p:nvPr/>
        </p:nvPicPr>
        <p:blipFill>
          <a:blip r:embed="rId8"/>
          <a:stretch>
            <a:fillRect/>
          </a:stretch>
        </p:blipFill>
        <p:spPr>
          <a:xfrm>
            <a:off x="7714035" y="2792200"/>
            <a:ext cx="1865376" cy="1383792"/>
          </a:xfrm>
          <a:prstGeom prst="rect">
            <a:avLst/>
          </a:prstGeom>
        </p:spPr>
      </p:pic>
    </p:spTree>
    <p:extLst>
      <p:ext uri="{BB962C8B-B14F-4D97-AF65-F5344CB8AC3E}">
        <p14:creationId xmlns:p14="http://schemas.microsoft.com/office/powerpoint/2010/main" val="12261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3A8D-69BE-5A6F-584B-3490FC5AF97A}"/>
              </a:ext>
            </a:extLst>
          </p:cNvPr>
          <p:cNvSpPr>
            <a:spLocks noGrp="1"/>
          </p:cNvSpPr>
          <p:nvPr>
            <p:ph type="title"/>
          </p:nvPr>
        </p:nvSpPr>
        <p:spPr/>
        <p:txBody>
          <a:bodyPr/>
          <a:lstStyle/>
          <a:p>
            <a:r>
              <a:rPr lang="de-CH" dirty="0"/>
              <a:t>Fazit</a:t>
            </a:r>
          </a:p>
        </p:txBody>
      </p:sp>
      <p:sp>
        <p:nvSpPr>
          <p:cNvPr id="3" name="Content Placeholder 2">
            <a:extLst>
              <a:ext uri="{FF2B5EF4-FFF2-40B4-BE49-F238E27FC236}">
                <a16:creationId xmlns:a16="http://schemas.microsoft.com/office/drawing/2014/main" id="{C8D7487D-196A-83ED-3CE9-1356A40CD48B}"/>
              </a:ext>
            </a:extLst>
          </p:cNvPr>
          <p:cNvSpPr>
            <a:spLocks noGrp="1"/>
          </p:cNvSpPr>
          <p:nvPr>
            <p:ph idx="1"/>
          </p:nvPr>
        </p:nvSpPr>
        <p:spPr/>
        <p:txBody>
          <a:bodyPr/>
          <a:lstStyle/>
          <a:p>
            <a:r>
              <a:rPr lang="de-CH" b="1" dirty="0"/>
              <a:t>Ordnung ist schön!</a:t>
            </a:r>
          </a:p>
          <a:p>
            <a:r>
              <a:rPr lang="de-CH" b="1" dirty="0"/>
              <a:t>Ordnung schafft Zufriedenheit!</a:t>
            </a:r>
          </a:p>
          <a:p>
            <a:r>
              <a:rPr lang="de-CH" b="1" dirty="0"/>
              <a:t>Ordnung bringt Ruhe und Entspannung!</a:t>
            </a:r>
          </a:p>
          <a:p>
            <a:endParaRPr lang="de-CH" b="1" dirty="0"/>
          </a:p>
          <a:p>
            <a:endParaRPr lang="de-CH" b="1" dirty="0"/>
          </a:p>
          <a:p>
            <a:r>
              <a:rPr lang="de-CH" b="1" dirty="0"/>
              <a:t>Und damit es so bleibt…</a:t>
            </a:r>
          </a:p>
          <a:p>
            <a:r>
              <a:rPr lang="de-CH" b="1" dirty="0"/>
              <a:t>3 Goldene Regeln</a:t>
            </a:r>
          </a:p>
          <a:p>
            <a:r>
              <a:rPr lang="de-CH" dirty="0"/>
              <a:t>+ Je nach Neuzugang muss ein Teil des Bestands gehen, z.B. bei Kleidung</a:t>
            </a:r>
          </a:p>
          <a:p>
            <a:r>
              <a:rPr lang="de-CH" dirty="0"/>
              <a:t>+ Ein Platz für jedes Ding, und jedes Ding an seinem Platz!</a:t>
            </a:r>
          </a:p>
          <a:p>
            <a:r>
              <a:rPr lang="de-CH" dirty="0"/>
              <a:t>+ Geh’ nie mit leeren Händen aus der Wohnung, es gibt immer etwas zu entsorgen bzw. wegzugeben</a:t>
            </a:r>
          </a:p>
          <a:p>
            <a:endParaRPr lang="de-CH" dirty="0"/>
          </a:p>
        </p:txBody>
      </p:sp>
      <p:sp>
        <p:nvSpPr>
          <p:cNvPr id="4" name="Slide Number Placeholder 3">
            <a:extLst>
              <a:ext uri="{FF2B5EF4-FFF2-40B4-BE49-F238E27FC236}">
                <a16:creationId xmlns:a16="http://schemas.microsoft.com/office/drawing/2014/main" id="{E1A83EA3-0CE8-E8FB-04C7-5F941DBFD4CD}"/>
              </a:ext>
            </a:extLst>
          </p:cNvPr>
          <p:cNvSpPr>
            <a:spLocks noGrp="1"/>
          </p:cNvSpPr>
          <p:nvPr>
            <p:ph type="sldNum" sz="quarter" idx="12"/>
          </p:nvPr>
        </p:nvSpPr>
        <p:spPr/>
        <p:txBody>
          <a:bodyPr/>
          <a:lstStyle/>
          <a:p>
            <a:fld id="{5A33CB2A-1702-4C1D-9CC4-8D472D39F19E}" type="slidenum">
              <a:rPr lang="en-US" smtClean="0"/>
              <a:t>28</a:t>
            </a:fld>
            <a:endParaRPr lang="en-US"/>
          </a:p>
        </p:txBody>
      </p:sp>
      <p:pic>
        <p:nvPicPr>
          <p:cNvPr id="5" name="Picture 4" descr="Entspannung und Meditation: 6 Tipps von simplify">
            <a:extLst>
              <a:ext uri="{FF2B5EF4-FFF2-40B4-BE49-F238E27FC236}">
                <a16:creationId xmlns:a16="http://schemas.microsoft.com/office/drawing/2014/main" id="{0884DD6D-8469-FDFD-CF6A-D7E179F9E2D6}"/>
              </a:ext>
            </a:extLst>
          </p:cNvPr>
          <p:cNvPicPr>
            <a:picLocks noChangeAspect="1"/>
          </p:cNvPicPr>
          <p:nvPr/>
        </p:nvPicPr>
        <p:blipFill>
          <a:blip r:embed="rId2"/>
          <a:stretch>
            <a:fillRect/>
          </a:stretch>
        </p:blipFill>
        <p:spPr>
          <a:xfrm>
            <a:off x="5037176" y="788173"/>
            <a:ext cx="6062083" cy="3192893"/>
          </a:xfrm>
          <a:prstGeom prst="rect">
            <a:avLst/>
          </a:prstGeom>
        </p:spPr>
      </p:pic>
    </p:spTree>
    <p:extLst>
      <p:ext uri="{BB962C8B-B14F-4D97-AF65-F5344CB8AC3E}">
        <p14:creationId xmlns:p14="http://schemas.microsoft.com/office/powerpoint/2010/main" val="3128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Das Gefangenendilemma: Schweigen oder Gestehen? | HNF Blog">
            <a:extLst>
              <a:ext uri="{FF2B5EF4-FFF2-40B4-BE49-F238E27FC236}">
                <a16:creationId xmlns:a16="http://schemas.microsoft.com/office/drawing/2014/main" id="{EFA57B29-7D81-5080-3616-0F7814BE0E7B}"/>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 y="0"/>
            <a:ext cx="11335537" cy="6858000"/>
          </a:xfrm>
          <a:prstGeom prst="rect">
            <a:avLst/>
          </a:prstGeom>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877261" y="3428714"/>
            <a:ext cx="6394567" cy="342928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751782" y="6034208"/>
            <a:ext cx="4932660"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err="1"/>
              <a:t>Gefangenen</a:t>
            </a:r>
            <a:r>
              <a:rPr lang="en-US" dirty="0"/>
              <a:t>-Dilemma</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144359" y="3869205"/>
            <a:ext cx="3605731"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tabLst>
                <a:tab pos="1255713" algn="l"/>
              </a:tabLst>
            </a:pPr>
            <a:r>
              <a:rPr lang="de-CH" sz="3200" dirty="0"/>
              <a:t>Nur für Gefangene?</a:t>
            </a:r>
          </a:p>
        </p:txBody>
      </p:sp>
    </p:spTree>
    <p:extLst>
      <p:ext uri="{BB962C8B-B14F-4D97-AF65-F5344CB8AC3E}">
        <p14:creationId xmlns:p14="http://schemas.microsoft.com/office/powerpoint/2010/main" val="1218393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EB6B-01AD-7D45-FDDE-04B8C448E4E1}"/>
              </a:ext>
            </a:extLst>
          </p:cNvPr>
          <p:cNvSpPr>
            <a:spLocks noGrp="1"/>
          </p:cNvSpPr>
          <p:nvPr>
            <p:ph type="title"/>
          </p:nvPr>
        </p:nvSpPr>
        <p:spPr>
          <a:xfrm>
            <a:off x="2626384" y="369737"/>
            <a:ext cx="9058057" cy="540687"/>
          </a:xfrm>
        </p:spPr>
        <p:txBody>
          <a:bodyPr/>
          <a:lstStyle/>
          <a:p>
            <a:r>
              <a:rPr lang="de-CH" dirty="0">
                <a:sym typeface="Symbol" panose="05050102010706020507" pitchFamily="18" charset="2"/>
              </a:rPr>
              <a:t>Elektromobilität</a:t>
            </a:r>
            <a:endParaRPr lang="de-CH" dirty="0"/>
          </a:p>
        </p:txBody>
      </p:sp>
      <p:sp>
        <p:nvSpPr>
          <p:cNvPr id="3" name="Content Placeholder 2">
            <a:extLst>
              <a:ext uri="{FF2B5EF4-FFF2-40B4-BE49-F238E27FC236}">
                <a16:creationId xmlns:a16="http://schemas.microsoft.com/office/drawing/2014/main" id="{707F187B-C424-5C8A-35F7-CE22DDA1E63D}"/>
              </a:ext>
            </a:extLst>
          </p:cNvPr>
          <p:cNvSpPr>
            <a:spLocks noGrp="1"/>
          </p:cNvSpPr>
          <p:nvPr>
            <p:ph idx="1"/>
          </p:nvPr>
        </p:nvSpPr>
        <p:spPr>
          <a:xfrm>
            <a:off x="516099" y="1463041"/>
            <a:ext cx="5205913" cy="5130942"/>
          </a:xfrm>
        </p:spPr>
        <p:txBody>
          <a:bodyPr/>
          <a:lstStyle/>
          <a:p>
            <a:r>
              <a:rPr lang="de-CH" b="1" dirty="0"/>
              <a:t>ADAC-Pannenstatistik: E-Autos sind zuverlässiger als Verbrenner</a:t>
            </a:r>
          </a:p>
          <a:p>
            <a:r>
              <a:rPr lang="de-CH" dirty="0"/>
              <a:t>Elektroautos fahren mit großem Abstand zuverlässiger als gleich alte Verbrenner. </a:t>
            </a:r>
          </a:p>
          <a:p>
            <a:r>
              <a:rPr lang="de-CH" dirty="0"/>
              <a:t>Vergleicht man ab 2020 zugelassene und gleich alte Autos, hatten vergangenes Jahr :</a:t>
            </a:r>
            <a:br>
              <a:rPr lang="de-CH" dirty="0"/>
            </a:br>
            <a:r>
              <a:rPr lang="de-CH" dirty="0"/>
              <a:t>   1000 Elektroautos 6,5 Pannenfälle</a:t>
            </a:r>
            <a:br>
              <a:rPr lang="de-CH" dirty="0"/>
            </a:br>
            <a:r>
              <a:rPr lang="de-CH" dirty="0"/>
              <a:t>   1000 Verbrenner 12,5 Pannenfälle</a:t>
            </a:r>
          </a:p>
          <a:p>
            <a:r>
              <a:rPr lang="de-CH" dirty="0"/>
              <a:t>Grund: In einem Elektroauto sind laut ADAC deutlich weniger verschleißanfällige Teile verbaut. Zudem können Werkstätten keine Wartungsfehler begehen, wie sie für Verbrenner typisch sind (Ölstandkontrolle, Kühlwasser- oder Batteriesäurestand vergessen). </a:t>
            </a:r>
          </a:p>
        </p:txBody>
      </p:sp>
      <p:sp>
        <p:nvSpPr>
          <p:cNvPr id="4" name="Slide Number Placeholder 3">
            <a:extLst>
              <a:ext uri="{FF2B5EF4-FFF2-40B4-BE49-F238E27FC236}">
                <a16:creationId xmlns:a16="http://schemas.microsoft.com/office/drawing/2014/main" id="{56BAA8D2-64D3-6D1A-5C54-D99790CA845B}"/>
              </a:ext>
            </a:extLst>
          </p:cNvPr>
          <p:cNvSpPr>
            <a:spLocks noGrp="1"/>
          </p:cNvSpPr>
          <p:nvPr>
            <p:ph type="sldNum" sz="quarter" idx="12"/>
          </p:nvPr>
        </p:nvSpPr>
        <p:spPr/>
        <p:txBody>
          <a:bodyPr/>
          <a:lstStyle/>
          <a:p>
            <a:fld id="{5A33CB2A-1702-4C1D-9CC4-8D472D39F19E}" type="slidenum">
              <a:rPr lang="en-US" smtClean="0"/>
              <a:t>3</a:t>
            </a:fld>
            <a:endParaRPr lang="en-US"/>
          </a:p>
        </p:txBody>
      </p:sp>
      <p:pic>
        <p:nvPicPr>
          <p:cNvPr id="9" name="Picture 8">
            <a:extLst>
              <a:ext uri="{FF2B5EF4-FFF2-40B4-BE49-F238E27FC236}">
                <a16:creationId xmlns:a16="http://schemas.microsoft.com/office/drawing/2014/main" id="{454C0A79-E4EF-00AD-D8F7-A2BF8153F0E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794" y="0"/>
            <a:ext cx="2603591" cy="1093305"/>
          </a:xfrm>
          <a:prstGeom prst="rect">
            <a:avLst/>
          </a:prstGeom>
        </p:spPr>
      </p:pic>
      <p:pic>
        <p:nvPicPr>
          <p:cNvPr id="5" name="Picture 4" descr="Warum Updates wichtig sind - Onlineportal von IT Management">
            <a:extLst>
              <a:ext uri="{FF2B5EF4-FFF2-40B4-BE49-F238E27FC236}">
                <a16:creationId xmlns:a16="http://schemas.microsoft.com/office/drawing/2014/main" id="{5B9B6AC3-F3FD-1127-CCBA-F13417037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98834" cy="140559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C9E17F1E-1E7A-D380-D8C8-78E0829A4010}"/>
              </a:ext>
            </a:extLst>
          </p:cNvPr>
          <p:cNvSpPr txBox="1">
            <a:spLocks/>
          </p:cNvSpPr>
          <p:nvPr/>
        </p:nvSpPr>
        <p:spPr>
          <a:xfrm>
            <a:off x="5909005" y="1371724"/>
            <a:ext cx="5921488" cy="522225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Vergleich: Fahrenergiekosten Elektro &amp; Hybrid </a:t>
            </a:r>
            <a:br>
              <a:rPr lang="de-CH" b="1" dirty="0"/>
            </a:br>
            <a:r>
              <a:rPr lang="de-CH" b="1" dirty="0"/>
              <a:t>am Bsp. BMW iX3 und Mercedes-Benz GLC</a:t>
            </a:r>
          </a:p>
          <a:p>
            <a:endParaRPr lang="de-CH" b="1" dirty="0"/>
          </a:p>
          <a:p>
            <a:endParaRPr lang="de-CH" dirty="0"/>
          </a:p>
          <a:p>
            <a:endParaRPr lang="de-CH" dirty="0"/>
          </a:p>
          <a:p>
            <a:endParaRPr lang="de-CH" dirty="0"/>
          </a:p>
          <a:p>
            <a:endParaRPr lang="de-CH" dirty="0"/>
          </a:p>
          <a:p>
            <a:r>
              <a:rPr lang="de-CH" dirty="0"/>
              <a:t>Fazit: Hybrid ist nur dann günstig(er) als ein Feuer-Auto, wenn man rein elektrisch fährt. Dann kann man gleich ein reines E-Fahrzeug kaufen. Und damit ist es man noch einmal ~30% günstiger als Hybrid-elektrisch.</a:t>
            </a:r>
          </a:p>
          <a:p>
            <a:r>
              <a:rPr lang="de-CH" sz="1600" dirty="0"/>
              <a:t>Info: 39€/M sind 4.7€/100km – 63€/M sind 7.6€/100km – 139€/M sind 16.7€/100km (16.7 : 4.7 = Faktor 3.5)</a:t>
            </a:r>
          </a:p>
        </p:txBody>
      </p:sp>
      <p:pic>
        <p:nvPicPr>
          <p:cNvPr id="10" name="Picture 9">
            <a:extLst>
              <a:ext uri="{FF2B5EF4-FFF2-40B4-BE49-F238E27FC236}">
                <a16:creationId xmlns:a16="http://schemas.microsoft.com/office/drawing/2014/main" id="{DB876880-971A-2879-0D0D-81E4A5F21858}"/>
              </a:ext>
            </a:extLst>
          </p:cNvPr>
          <p:cNvPicPr>
            <a:picLocks noChangeAspect="1"/>
          </p:cNvPicPr>
          <p:nvPr/>
        </p:nvPicPr>
        <p:blipFill>
          <a:blip r:embed="rId4"/>
          <a:stretch>
            <a:fillRect/>
          </a:stretch>
        </p:blipFill>
        <p:spPr>
          <a:xfrm>
            <a:off x="5948761" y="2155291"/>
            <a:ext cx="5775435" cy="2240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037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C6B2-CBB9-3151-1648-93B902BF6691}"/>
              </a:ext>
            </a:extLst>
          </p:cNvPr>
          <p:cNvSpPr>
            <a:spLocks noGrp="1"/>
          </p:cNvSpPr>
          <p:nvPr>
            <p:ph type="title"/>
          </p:nvPr>
        </p:nvSpPr>
        <p:spPr/>
        <p:txBody>
          <a:bodyPr/>
          <a:lstStyle/>
          <a:p>
            <a:r>
              <a:rPr lang="de-CH" dirty="0"/>
              <a:t>Das Dilemma</a:t>
            </a:r>
          </a:p>
        </p:txBody>
      </p:sp>
      <p:sp>
        <p:nvSpPr>
          <p:cNvPr id="3" name="Content Placeholder 2">
            <a:extLst>
              <a:ext uri="{FF2B5EF4-FFF2-40B4-BE49-F238E27FC236}">
                <a16:creationId xmlns:a16="http://schemas.microsoft.com/office/drawing/2014/main" id="{BDF04366-EC76-4410-5401-3EF6EB971DDF}"/>
              </a:ext>
            </a:extLst>
          </p:cNvPr>
          <p:cNvSpPr>
            <a:spLocks noGrp="1"/>
          </p:cNvSpPr>
          <p:nvPr>
            <p:ph idx="1"/>
          </p:nvPr>
        </p:nvSpPr>
        <p:spPr>
          <a:xfrm>
            <a:off x="516098" y="1093306"/>
            <a:ext cx="6568514" cy="5394958"/>
          </a:xfrm>
        </p:spPr>
        <p:txBody>
          <a:bodyPr/>
          <a:lstStyle/>
          <a:p>
            <a:pPr>
              <a:tabLst>
                <a:tab pos="10944225" algn="r"/>
              </a:tabLst>
            </a:pPr>
            <a:r>
              <a:rPr lang="de-CH" dirty="0"/>
              <a:t>Das Gefangenendilemma ist ein Gedankenexperiment aus der Spieltheorie. Zwei Spieler A und B werden eines Verbrechens beschuldigt. Jeder muss, unabhängig voneinander, wählen zwischen </a:t>
            </a:r>
            <a:r>
              <a:rPr lang="de-CH" b="1" dirty="0"/>
              <a:t>Gestehen/Verraten</a:t>
            </a:r>
            <a:r>
              <a:rPr lang="de-CH" dirty="0"/>
              <a:t> oder </a:t>
            </a:r>
            <a:r>
              <a:rPr lang="de-CH" b="1" dirty="0"/>
              <a:t>Schweigen/Kooperieren</a:t>
            </a:r>
            <a:r>
              <a:rPr lang="de-CH" dirty="0"/>
              <a:t>. Ohne Absprache!</a:t>
            </a:r>
          </a:p>
          <a:p>
            <a:pPr>
              <a:tabLst>
                <a:tab pos="10944225" algn="r"/>
              </a:tabLst>
            </a:pPr>
            <a:r>
              <a:rPr lang="de-CH" dirty="0"/>
              <a:t>Es gibt 4 Fälle:</a:t>
            </a:r>
          </a:p>
          <a:p>
            <a:pPr>
              <a:tabLst>
                <a:tab pos="4397375" algn="l"/>
                <a:tab pos="5470525" algn="l"/>
                <a:tab pos="10944225" algn="r"/>
              </a:tabLst>
            </a:pPr>
            <a:r>
              <a:rPr lang="de-CH" dirty="0"/>
              <a:t>	Haft A	Haft B</a:t>
            </a:r>
          </a:p>
          <a:p>
            <a:pPr marL="342900" indent="-342900">
              <a:buAutoNum type="arabicPeriod"/>
              <a:tabLst>
                <a:tab pos="4754563" algn="ctr"/>
                <a:tab pos="5827713" algn="ctr"/>
                <a:tab pos="10944225" algn="r"/>
              </a:tabLst>
            </a:pPr>
            <a:r>
              <a:rPr lang="de-CH" dirty="0"/>
              <a:t>Beide schweigen	1 Jahr	1 Jahr</a:t>
            </a:r>
          </a:p>
          <a:p>
            <a:pPr marL="342900" indent="-342900">
              <a:spcBef>
                <a:spcPts val="1400"/>
              </a:spcBef>
              <a:buAutoNum type="arabicPeriod"/>
              <a:tabLst>
                <a:tab pos="4754563" algn="ctr"/>
                <a:tab pos="5827713" algn="ctr"/>
                <a:tab pos="10944225" algn="r"/>
              </a:tabLst>
            </a:pPr>
            <a:r>
              <a:rPr lang="de-CH" dirty="0"/>
              <a:t>A gesteht, B schweigt	frei	3 Jahre</a:t>
            </a:r>
          </a:p>
          <a:p>
            <a:pPr marL="342900" indent="-342900">
              <a:spcBef>
                <a:spcPts val="1400"/>
              </a:spcBef>
              <a:buAutoNum type="arabicPeriod"/>
              <a:tabLst>
                <a:tab pos="4754563" algn="ctr"/>
                <a:tab pos="5827713" algn="ctr"/>
                <a:tab pos="10944225" algn="r"/>
              </a:tabLst>
            </a:pPr>
            <a:r>
              <a:rPr lang="de-CH" dirty="0"/>
              <a:t>A schweigt, B gesteht	3 Jahre	frei</a:t>
            </a:r>
          </a:p>
          <a:p>
            <a:pPr marL="342900" indent="-342900">
              <a:spcBef>
                <a:spcPts val="1400"/>
              </a:spcBef>
              <a:buAutoNum type="arabicPeriod"/>
              <a:tabLst>
                <a:tab pos="4754563" algn="ctr"/>
                <a:tab pos="5827713" algn="ctr"/>
                <a:tab pos="10944225" algn="r"/>
              </a:tabLst>
            </a:pPr>
            <a:r>
              <a:rPr lang="de-CH" dirty="0"/>
              <a:t>Beide gestehen	2 Jahre	2 Jahre</a:t>
            </a:r>
          </a:p>
        </p:txBody>
      </p:sp>
      <p:sp>
        <p:nvSpPr>
          <p:cNvPr id="4" name="Slide Number Placeholder 3">
            <a:extLst>
              <a:ext uri="{FF2B5EF4-FFF2-40B4-BE49-F238E27FC236}">
                <a16:creationId xmlns:a16="http://schemas.microsoft.com/office/drawing/2014/main" id="{1F9D865D-9214-D5AB-9EC0-8F7273ED144D}"/>
              </a:ext>
            </a:extLst>
          </p:cNvPr>
          <p:cNvSpPr>
            <a:spLocks noGrp="1"/>
          </p:cNvSpPr>
          <p:nvPr>
            <p:ph type="sldNum" sz="quarter" idx="12"/>
          </p:nvPr>
        </p:nvSpPr>
        <p:spPr/>
        <p:txBody>
          <a:bodyPr/>
          <a:lstStyle/>
          <a:p>
            <a:fld id="{5A33CB2A-1702-4C1D-9CC4-8D472D39F19E}" type="slidenum">
              <a:rPr lang="en-US" smtClean="0"/>
              <a:t>30</a:t>
            </a:fld>
            <a:endParaRPr lang="en-US"/>
          </a:p>
        </p:txBody>
      </p:sp>
      <p:pic>
        <p:nvPicPr>
          <p:cNvPr id="7" name="Picture 8" descr="Das Gefangenendilemma: Schweigen oder Gestehen? | HNF Blog">
            <a:extLst>
              <a:ext uri="{FF2B5EF4-FFF2-40B4-BE49-F238E27FC236}">
                <a16:creationId xmlns:a16="http://schemas.microsoft.com/office/drawing/2014/main" id="{523731B2-9C2E-7151-DCF5-8B6B719582A7}"/>
              </a:ext>
            </a:extLst>
          </p:cNvPr>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7235626" y="1351720"/>
            <a:ext cx="4751069" cy="2874397"/>
          </a:xfrm>
          <a:prstGeom prst="rect">
            <a:avLst/>
          </a:prstGeom>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660F73-8870-70BB-3470-918B38077B05}"/>
              </a:ext>
            </a:extLst>
          </p:cNvPr>
          <p:cNvSpPr txBox="1"/>
          <p:nvPr/>
        </p:nvSpPr>
        <p:spPr>
          <a:xfrm>
            <a:off x="7450371" y="4707898"/>
            <a:ext cx="4357315" cy="1754326"/>
          </a:xfrm>
          <a:prstGeom prst="rect">
            <a:avLst/>
          </a:prstGeom>
          <a:noFill/>
        </p:spPr>
        <p:txBody>
          <a:bodyPr wrap="square">
            <a:spAutoFit/>
          </a:bodyPr>
          <a:lstStyle/>
          <a:p>
            <a:r>
              <a:rPr lang="de-CH" sz="1800" dirty="0">
                <a:effectLst/>
                <a:latin typeface="Arial" panose="020B0604020202020204" pitchFamily="34" charset="0"/>
                <a:ea typeface="Aptos" panose="020B0004020202020204" pitchFamily="34" charset="0"/>
                <a:cs typeface="Arial" panose="020B0604020202020204" pitchFamily="34" charset="0"/>
              </a:rPr>
              <a:t>Das Dilemma besteht darin, dass für jeden Einzelnen das Gestehen die vorteilhafteste Strategie ist – obwohl beidseitiges Schweigen das bessere Gesamtergebnis für beide zusammen liefern würde. </a:t>
            </a:r>
            <a:endParaRPr lang="de-CH"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37FBDA4A-DEC6-3A0F-53D4-60E26F48BEE2}"/>
              </a:ext>
            </a:extLst>
          </p:cNvPr>
          <p:cNvGrpSpPr/>
          <p:nvPr/>
        </p:nvGrpSpPr>
        <p:grpSpPr>
          <a:xfrm>
            <a:off x="3373658" y="3779180"/>
            <a:ext cx="1046303" cy="482184"/>
            <a:chOff x="3373658" y="3779180"/>
            <a:chExt cx="1046303" cy="482184"/>
          </a:xfrm>
        </p:grpSpPr>
        <p:pic>
          <p:nvPicPr>
            <p:cNvPr id="16" name="Picture 15">
              <a:extLst>
                <a:ext uri="{FF2B5EF4-FFF2-40B4-BE49-F238E27FC236}">
                  <a16:creationId xmlns:a16="http://schemas.microsoft.com/office/drawing/2014/main" id="{6796134E-5A13-3784-0845-548FFE249188}"/>
                </a:ext>
              </a:extLst>
            </p:cNvPr>
            <p:cNvPicPr>
              <a:picLocks noChangeAspect="1"/>
            </p:cNvPicPr>
            <p:nvPr/>
          </p:nvPicPr>
          <p:blipFill>
            <a:blip r:embed="rId3"/>
            <a:stretch>
              <a:fillRect/>
            </a:stretch>
          </p:blipFill>
          <p:spPr>
            <a:xfrm flipH="1">
              <a:off x="3934563" y="3779180"/>
              <a:ext cx="485398" cy="482183"/>
            </a:xfrm>
            <a:prstGeom prst="rect">
              <a:avLst/>
            </a:prstGeom>
          </p:spPr>
        </p:pic>
        <p:pic>
          <p:nvPicPr>
            <p:cNvPr id="17" name="Picture 16">
              <a:extLst>
                <a:ext uri="{FF2B5EF4-FFF2-40B4-BE49-F238E27FC236}">
                  <a16:creationId xmlns:a16="http://schemas.microsoft.com/office/drawing/2014/main" id="{15FE85F7-3A82-CF1C-9E2E-8A78B10F7105}"/>
                </a:ext>
              </a:extLst>
            </p:cNvPr>
            <p:cNvPicPr>
              <a:picLocks noChangeAspect="1"/>
            </p:cNvPicPr>
            <p:nvPr/>
          </p:nvPicPr>
          <p:blipFill>
            <a:blip r:embed="rId3"/>
            <a:stretch>
              <a:fillRect/>
            </a:stretch>
          </p:blipFill>
          <p:spPr>
            <a:xfrm>
              <a:off x="3373658" y="3779181"/>
              <a:ext cx="485398" cy="482183"/>
            </a:xfrm>
            <a:prstGeom prst="rect">
              <a:avLst/>
            </a:prstGeom>
          </p:spPr>
        </p:pic>
      </p:grpSp>
      <p:grpSp>
        <p:nvGrpSpPr>
          <p:cNvPr id="25" name="Group 24">
            <a:extLst>
              <a:ext uri="{FF2B5EF4-FFF2-40B4-BE49-F238E27FC236}">
                <a16:creationId xmlns:a16="http://schemas.microsoft.com/office/drawing/2014/main" id="{331842BC-9EC9-94E4-65A7-BF31BEDF1D50}"/>
              </a:ext>
            </a:extLst>
          </p:cNvPr>
          <p:cNvGrpSpPr/>
          <p:nvPr/>
        </p:nvGrpSpPr>
        <p:grpSpPr>
          <a:xfrm>
            <a:off x="3373658" y="4319226"/>
            <a:ext cx="1046303" cy="482183"/>
            <a:chOff x="3373658" y="4319226"/>
            <a:chExt cx="1046303" cy="482183"/>
          </a:xfrm>
        </p:grpSpPr>
        <p:pic>
          <p:nvPicPr>
            <p:cNvPr id="14" name="Picture 13">
              <a:extLst>
                <a:ext uri="{FF2B5EF4-FFF2-40B4-BE49-F238E27FC236}">
                  <a16:creationId xmlns:a16="http://schemas.microsoft.com/office/drawing/2014/main" id="{E52B7730-1AC7-1F0A-D524-90FDDD5B3AEC}"/>
                </a:ext>
              </a:extLst>
            </p:cNvPr>
            <p:cNvPicPr>
              <a:picLocks noChangeAspect="1"/>
            </p:cNvPicPr>
            <p:nvPr/>
          </p:nvPicPr>
          <p:blipFill>
            <a:blip r:embed="rId4"/>
            <a:stretch>
              <a:fillRect/>
            </a:stretch>
          </p:blipFill>
          <p:spPr>
            <a:xfrm>
              <a:off x="3373658" y="4319226"/>
              <a:ext cx="485398" cy="424321"/>
            </a:xfrm>
            <a:prstGeom prst="rect">
              <a:avLst/>
            </a:prstGeom>
          </p:spPr>
        </p:pic>
        <p:pic>
          <p:nvPicPr>
            <p:cNvPr id="18" name="Picture 17">
              <a:extLst>
                <a:ext uri="{FF2B5EF4-FFF2-40B4-BE49-F238E27FC236}">
                  <a16:creationId xmlns:a16="http://schemas.microsoft.com/office/drawing/2014/main" id="{685170AC-ABE9-4C4F-4F32-E2419A8DAF5B}"/>
                </a:ext>
              </a:extLst>
            </p:cNvPr>
            <p:cNvPicPr>
              <a:picLocks noChangeAspect="1"/>
            </p:cNvPicPr>
            <p:nvPr/>
          </p:nvPicPr>
          <p:blipFill>
            <a:blip r:embed="rId3"/>
            <a:stretch>
              <a:fillRect/>
            </a:stretch>
          </p:blipFill>
          <p:spPr>
            <a:xfrm flipH="1">
              <a:off x="3934563" y="4319226"/>
              <a:ext cx="485398" cy="482183"/>
            </a:xfrm>
            <a:prstGeom prst="rect">
              <a:avLst/>
            </a:prstGeom>
          </p:spPr>
        </p:pic>
      </p:grpSp>
      <p:grpSp>
        <p:nvGrpSpPr>
          <p:cNvPr id="26" name="Group 25">
            <a:extLst>
              <a:ext uri="{FF2B5EF4-FFF2-40B4-BE49-F238E27FC236}">
                <a16:creationId xmlns:a16="http://schemas.microsoft.com/office/drawing/2014/main" id="{5C59DF4C-0CD5-C0AE-3E8A-2CD224953E60}"/>
              </a:ext>
            </a:extLst>
          </p:cNvPr>
          <p:cNvGrpSpPr/>
          <p:nvPr/>
        </p:nvGrpSpPr>
        <p:grpSpPr>
          <a:xfrm>
            <a:off x="3360429" y="4801409"/>
            <a:ext cx="1059532" cy="482183"/>
            <a:chOff x="3360429" y="4801409"/>
            <a:chExt cx="1059532" cy="482183"/>
          </a:xfrm>
        </p:grpSpPr>
        <p:pic>
          <p:nvPicPr>
            <p:cNvPr id="19" name="Picture 18">
              <a:extLst>
                <a:ext uri="{FF2B5EF4-FFF2-40B4-BE49-F238E27FC236}">
                  <a16:creationId xmlns:a16="http://schemas.microsoft.com/office/drawing/2014/main" id="{B6DBC7B4-472A-52E4-0A72-20687FA430A9}"/>
                </a:ext>
              </a:extLst>
            </p:cNvPr>
            <p:cNvPicPr>
              <a:picLocks noChangeAspect="1"/>
            </p:cNvPicPr>
            <p:nvPr/>
          </p:nvPicPr>
          <p:blipFill>
            <a:blip r:embed="rId3"/>
            <a:stretch>
              <a:fillRect/>
            </a:stretch>
          </p:blipFill>
          <p:spPr>
            <a:xfrm>
              <a:off x="3360429" y="4801409"/>
              <a:ext cx="485398" cy="482183"/>
            </a:xfrm>
            <a:prstGeom prst="rect">
              <a:avLst/>
            </a:prstGeom>
          </p:spPr>
        </p:pic>
        <p:pic>
          <p:nvPicPr>
            <p:cNvPr id="20" name="Picture 19">
              <a:extLst>
                <a:ext uri="{FF2B5EF4-FFF2-40B4-BE49-F238E27FC236}">
                  <a16:creationId xmlns:a16="http://schemas.microsoft.com/office/drawing/2014/main" id="{B19E5E62-8494-BEAF-6DAF-42933A09EEF8}"/>
                </a:ext>
              </a:extLst>
            </p:cNvPr>
            <p:cNvPicPr>
              <a:picLocks noChangeAspect="1"/>
            </p:cNvPicPr>
            <p:nvPr/>
          </p:nvPicPr>
          <p:blipFill>
            <a:blip r:embed="rId4"/>
            <a:stretch>
              <a:fillRect/>
            </a:stretch>
          </p:blipFill>
          <p:spPr>
            <a:xfrm flipH="1">
              <a:off x="3934563" y="4805653"/>
              <a:ext cx="485398" cy="424321"/>
            </a:xfrm>
            <a:prstGeom prst="rect">
              <a:avLst/>
            </a:prstGeom>
          </p:spPr>
        </p:pic>
      </p:grpSp>
      <p:grpSp>
        <p:nvGrpSpPr>
          <p:cNvPr id="27" name="Group 26">
            <a:extLst>
              <a:ext uri="{FF2B5EF4-FFF2-40B4-BE49-F238E27FC236}">
                <a16:creationId xmlns:a16="http://schemas.microsoft.com/office/drawing/2014/main" id="{29F90C9C-9B32-E9E1-1449-E3EE0B17585E}"/>
              </a:ext>
            </a:extLst>
          </p:cNvPr>
          <p:cNvGrpSpPr/>
          <p:nvPr/>
        </p:nvGrpSpPr>
        <p:grpSpPr>
          <a:xfrm>
            <a:off x="3360429" y="5341454"/>
            <a:ext cx="1059532" cy="424321"/>
            <a:chOff x="3360429" y="5341454"/>
            <a:chExt cx="1059532" cy="424321"/>
          </a:xfrm>
        </p:grpSpPr>
        <p:pic>
          <p:nvPicPr>
            <p:cNvPr id="21" name="Picture 20">
              <a:extLst>
                <a:ext uri="{FF2B5EF4-FFF2-40B4-BE49-F238E27FC236}">
                  <a16:creationId xmlns:a16="http://schemas.microsoft.com/office/drawing/2014/main" id="{293CCB9A-5EB4-B819-1F99-3A1C664E2E32}"/>
                </a:ext>
              </a:extLst>
            </p:cNvPr>
            <p:cNvPicPr>
              <a:picLocks noChangeAspect="1"/>
            </p:cNvPicPr>
            <p:nvPr/>
          </p:nvPicPr>
          <p:blipFill>
            <a:blip r:embed="rId4"/>
            <a:stretch>
              <a:fillRect/>
            </a:stretch>
          </p:blipFill>
          <p:spPr>
            <a:xfrm>
              <a:off x="3360429" y="5341454"/>
              <a:ext cx="485398" cy="424321"/>
            </a:xfrm>
            <a:prstGeom prst="rect">
              <a:avLst/>
            </a:prstGeom>
          </p:spPr>
        </p:pic>
        <p:pic>
          <p:nvPicPr>
            <p:cNvPr id="22" name="Picture 21">
              <a:extLst>
                <a:ext uri="{FF2B5EF4-FFF2-40B4-BE49-F238E27FC236}">
                  <a16:creationId xmlns:a16="http://schemas.microsoft.com/office/drawing/2014/main" id="{39B55E8C-23FC-8449-E417-249150B108E7}"/>
                </a:ext>
              </a:extLst>
            </p:cNvPr>
            <p:cNvPicPr>
              <a:picLocks noChangeAspect="1"/>
            </p:cNvPicPr>
            <p:nvPr/>
          </p:nvPicPr>
          <p:blipFill>
            <a:blip r:embed="rId4"/>
            <a:stretch>
              <a:fillRect/>
            </a:stretch>
          </p:blipFill>
          <p:spPr>
            <a:xfrm flipH="1">
              <a:off x="3934563" y="5341454"/>
              <a:ext cx="485398" cy="424321"/>
            </a:xfrm>
            <a:prstGeom prst="rect">
              <a:avLst/>
            </a:prstGeom>
          </p:spPr>
        </p:pic>
      </p:grpSp>
    </p:spTree>
    <p:extLst>
      <p:ext uri="{BB962C8B-B14F-4D97-AF65-F5344CB8AC3E}">
        <p14:creationId xmlns:p14="http://schemas.microsoft.com/office/powerpoint/2010/main" val="338291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6A014-D089-3908-750F-DA24AF05CC46}"/>
              </a:ext>
            </a:extLst>
          </p:cNvPr>
          <p:cNvSpPr>
            <a:spLocks noGrp="1"/>
          </p:cNvSpPr>
          <p:nvPr>
            <p:ph type="title"/>
          </p:nvPr>
        </p:nvSpPr>
        <p:spPr/>
        <p:txBody>
          <a:bodyPr/>
          <a:lstStyle/>
          <a:p>
            <a:r>
              <a:rPr lang="de-CH" dirty="0"/>
              <a:t>Woher kommt’s?</a:t>
            </a:r>
          </a:p>
        </p:txBody>
      </p:sp>
      <p:sp>
        <p:nvSpPr>
          <p:cNvPr id="3" name="Content Placeholder 2">
            <a:extLst>
              <a:ext uri="{FF2B5EF4-FFF2-40B4-BE49-F238E27FC236}">
                <a16:creationId xmlns:a16="http://schemas.microsoft.com/office/drawing/2014/main" id="{D9F20BE3-074B-7942-9500-0074387AADA5}"/>
              </a:ext>
            </a:extLst>
          </p:cNvPr>
          <p:cNvSpPr>
            <a:spLocks noGrp="1"/>
          </p:cNvSpPr>
          <p:nvPr>
            <p:ph idx="1"/>
          </p:nvPr>
        </p:nvSpPr>
        <p:spPr>
          <a:xfrm>
            <a:off x="516098" y="1093305"/>
            <a:ext cx="7476950" cy="5220684"/>
          </a:xfrm>
        </p:spPr>
        <p:txBody>
          <a:bodyPr/>
          <a:lstStyle/>
          <a:p>
            <a:pPr marL="1797050" indent="-1797050"/>
            <a:r>
              <a:rPr lang="de-CH" dirty="0"/>
              <a:t>17. Jh.	Thomas Hobbes beschreibt in seiner Aufklärungsphilosophie ähnliche Grundzüge im Konzept des Gesellschaftsvertrags</a:t>
            </a:r>
          </a:p>
          <a:p>
            <a:pPr marL="1797050" indent="-1797050"/>
            <a:r>
              <a:rPr lang="de-CH" dirty="0"/>
              <a:t>1950er Jahre	Merrill Flood und Melvin Dresher (RAND Corporation) entwickeln das abstrakte Zweipersonenspiel</a:t>
            </a:r>
          </a:p>
          <a:p>
            <a:pPr marL="1797050" indent="-1797050"/>
            <a:r>
              <a:rPr lang="de-CH" dirty="0"/>
              <a:t>1950	Albert W. Tucker (Princeton) prägt den Begriff „Gefangenendilemma" und veranschaulicht das Konzept mit dem bekannten Gefangenen-Szenario</a:t>
            </a:r>
          </a:p>
          <a:p>
            <a:pPr marL="1797050" indent="-1797050"/>
            <a:r>
              <a:rPr lang="de-CH" dirty="0"/>
              <a:t>Heute	Das Konzept findet breite Anwendung in Soziologie, Ökonomie und Organisationstheorie</a:t>
            </a:r>
          </a:p>
          <a:p>
            <a:r>
              <a:rPr lang="de-CH" dirty="0"/>
              <a:t>Alternatives Dilemma für ein wiederholbares Experiment: </a:t>
            </a:r>
            <a:br>
              <a:rPr lang="de-CH" dirty="0"/>
            </a:br>
            <a:r>
              <a:rPr lang="de-CH" dirty="0"/>
              <a:t>Zwei Spieler tauschen jeden Tag zwei verschlossene Umschläge aus. Die Vereinbarung ist: In einem ist ein Wertgegenstand (Goldmünze), im anderen der entsprechende Geldbetrag. Die Kontrolle findet erst daheim statt.</a:t>
            </a:r>
          </a:p>
          <a:p>
            <a:endParaRPr lang="de-CH" dirty="0"/>
          </a:p>
        </p:txBody>
      </p:sp>
      <p:sp>
        <p:nvSpPr>
          <p:cNvPr id="4" name="Slide Number Placeholder 3">
            <a:extLst>
              <a:ext uri="{FF2B5EF4-FFF2-40B4-BE49-F238E27FC236}">
                <a16:creationId xmlns:a16="http://schemas.microsoft.com/office/drawing/2014/main" id="{BFF11E00-F87B-B432-1B09-2C8561AC56BA}"/>
              </a:ext>
            </a:extLst>
          </p:cNvPr>
          <p:cNvSpPr>
            <a:spLocks noGrp="1"/>
          </p:cNvSpPr>
          <p:nvPr>
            <p:ph type="sldNum" sz="quarter" idx="12"/>
          </p:nvPr>
        </p:nvSpPr>
        <p:spPr/>
        <p:txBody>
          <a:bodyPr/>
          <a:lstStyle/>
          <a:p>
            <a:fld id="{5A33CB2A-1702-4C1D-9CC4-8D472D39F19E}" type="slidenum">
              <a:rPr lang="en-US" smtClean="0"/>
              <a:t>31</a:t>
            </a:fld>
            <a:endParaRPr lang="en-US"/>
          </a:p>
        </p:txBody>
      </p:sp>
      <p:pic>
        <p:nvPicPr>
          <p:cNvPr id="8" name="Picture 7" descr="Big Thinker: Thomas Hobbes">
            <a:extLst>
              <a:ext uri="{FF2B5EF4-FFF2-40B4-BE49-F238E27FC236}">
                <a16:creationId xmlns:a16="http://schemas.microsoft.com/office/drawing/2014/main" id="{7D3D2EC5-CAD1-443B-E306-820C040E4809}"/>
              </a:ext>
            </a:extLst>
          </p:cNvPr>
          <p:cNvPicPr>
            <a:picLocks noChangeAspect="1"/>
          </p:cNvPicPr>
          <p:nvPr/>
        </p:nvPicPr>
        <p:blipFill>
          <a:blip r:embed="rId2"/>
          <a:stretch>
            <a:fillRect/>
          </a:stretch>
        </p:blipFill>
        <p:spPr>
          <a:xfrm>
            <a:off x="8219662" y="846816"/>
            <a:ext cx="1735372" cy="1735372"/>
          </a:xfrm>
          <a:prstGeom prst="rect">
            <a:avLst/>
          </a:prstGeom>
        </p:spPr>
      </p:pic>
      <p:pic>
        <p:nvPicPr>
          <p:cNvPr id="11" name="Picture 10">
            <a:extLst>
              <a:ext uri="{FF2B5EF4-FFF2-40B4-BE49-F238E27FC236}">
                <a16:creationId xmlns:a16="http://schemas.microsoft.com/office/drawing/2014/main" id="{F3ECE07F-A96B-D826-4886-27431FB50AA2}"/>
              </a:ext>
            </a:extLst>
          </p:cNvPr>
          <p:cNvPicPr>
            <a:picLocks noChangeAspect="1"/>
          </p:cNvPicPr>
          <p:nvPr/>
        </p:nvPicPr>
        <p:blipFill>
          <a:blip r:embed="rId3"/>
          <a:stretch>
            <a:fillRect/>
          </a:stretch>
        </p:blipFill>
        <p:spPr>
          <a:xfrm>
            <a:off x="7993048" y="2323230"/>
            <a:ext cx="1373588" cy="1565890"/>
          </a:xfrm>
          <a:prstGeom prst="rect">
            <a:avLst/>
          </a:prstGeom>
        </p:spPr>
      </p:pic>
      <p:pic>
        <p:nvPicPr>
          <p:cNvPr id="12" name="Picture 11">
            <a:extLst>
              <a:ext uri="{FF2B5EF4-FFF2-40B4-BE49-F238E27FC236}">
                <a16:creationId xmlns:a16="http://schemas.microsoft.com/office/drawing/2014/main" id="{C6F199ED-F7CC-E672-3771-C09F2B60CEAC}"/>
              </a:ext>
            </a:extLst>
          </p:cNvPr>
          <p:cNvPicPr>
            <a:picLocks noChangeAspect="1"/>
          </p:cNvPicPr>
          <p:nvPr/>
        </p:nvPicPr>
        <p:blipFill>
          <a:blip r:embed="rId4"/>
          <a:stretch>
            <a:fillRect/>
          </a:stretch>
        </p:blipFill>
        <p:spPr>
          <a:xfrm>
            <a:off x="9443753" y="2319296"/>
            <a:ext cx="1433631" cy="1569824"/>
          </a:xfrm>
          <a:prstGeom prst="rect">
            <a:avLst/>
          </a:prstGeom>
        </p:spPr>
      </p:pic>
      <p:pic>
        <p:nvPicPr>
          <p:cNvPr id="13" name="Picture 12">
            <a:extLst>
              <a:ext uri="{FF2B5EF4-FFF2-40B4-BE49-F238E27FC236}">
                <a16:creationId xmlns:a16="http://schemas.microsoft.com/office/drawing/2014/main" id="{146EB6B9-3E27-975D-3ADB-B2659D31F910}"/>
              </a:ext>
            </a:extLst>
          </p:cNvPr>
          <p:cNvPicPr>
            <a:picLocks noChangeAspect="1"/>
          </p:cNvPicPr>
          <p:nvPr/>
        </p:nvPicPr>
        <p:blipFill>
          <a:blip r:embed="rId5"/>
          <a:stretch>
            <a:fillRect/>
          </a:stretch>
        </p:blipFill>
        <p:spPr>
          <a:xfrm>
            <a:off x="9034506" y="3523604"/>
            <a:ext cx="1373588" cy="1929892"/>
          </a:xfrm>
          <a:prstGeom prst="rect">
            <a:avLst/>
          </a:prstGeom>
        </p:spPr>
      </p:pic>
    </p:spTree>
    <p:extLst>
      <p:ext uri="{BB962C8B-B14F-4D97-AF65-F5344CB8AC3E}">
        <p14:creationId xmlns:p14="http://schemas.microsoft.com/office/powerpoint/2010/main" val="93816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AB776-8F1E-3BCC-D3ED-2F94B02C76AE}"/>
              </a:ext>
            </a:extLst>
          </p:cNvPr>
          <p:cNvSpPr>
            <a:spLocks noGrp="1"/>
          </p:cNvSpPr>
          <p:nvPr>
            <p:ph type="title"/>
          </p:nvPr>
        </p:nvSpPr>
        <p:spPr/>
        <p:txBody>
          <a:bodyPr/>
          <a:lstStyle/>
          <a:p>
            <a:r>
              <a:rPr lang="de-CH" dirty="0"/>
              <a:t>Welche Tragweite ergibt sich jetzt daraus?</a:t>
            </a:r>
          </a:p>
        </p:txBody>
      </p:sp>
      <p:sp>
        <p:nvSpPr>
          <p:cNvPr id="3" name="Content Placeholder 2">
            <a:extLst>
              <a:ext uri="{FF2B5EF4-FFF2-40B4-BE49-F238E27FC236}">
                <a16:creationId xmlns:a16="http://schemas.microsoft.com/office/drawing/2014/main" id="{4768719D-3B8D-E9D2-F47D-EFD024F557D6}"/>
              </a:ext>
            </a:extLst>
          </p:cNvPr>
          <p:cNvSpPr>
            <a:spLocks noGrp="1"/>
          </p:cNvSpPr>
          <p:nvPr>
            <p:ph idx="1"/>
          </p:nvPr>
        </p:nvSpPr>
        <p:spPr>
          <a:xfrm>
            <a:off x="516098" y="1093305"/>
            <a:ext cx="7952041" cy="5220684"/>
          </a:xfrm>
        </p:spPr>
        <p:txBody>
          <a:bodyPr/>
          <a:lstStyle/>
          <a:p>
            <a:r>
              <a:rPr lang="de-CH" dirty="0"/>
              <a:t>Es gibt zwei grundlegend unterschiedliche Szenarien:</a:t>
            </a:r>
          </a:p>
          <a:p>
            <a:endParaRPr lang="de-CH" dirty="0"/>
          </a:p>
          <a:p>
            <a:pPr marL="342900" indent="-342900">
              <a:buAutoNum type="arabicPeriod"/>
            </a:pPr>
            <a:r>
              <a:rPr lang="de-CH" b="1" dirty="0"/>
              <a:t>Das Dilemma tritt nur einmal auf – einmaliges Spiel</a:t>
            </a:r>
            <a:br>
              <a:rPr lang="de-CH" dirty="0"/>
            </a:br>
            <a:r>
              <a:rPr lang="de-CH" dirty="0"/>
              <a:t>Beispiel: Verbrechen, Verhaftung und Verhör</a:t>
            </a:r>
            <a:br>
              <a:rPr lang="de-CH" dirty="0"/>
            </a:br>
            <a:r>
              <a:rPr lang="de-CH" dirty="0"/>
              <a:t>Die rationale Strategie ist: den anderen verraten bzw. im </a:t>
            </a:r>
            <a:br>
              <a:rPr lang="de-CH" dirty="0"/>
            </a:br>
            <a:r>
              <a:rPr lang="de-CH" dirty="0"/>
              <a:t>Briefumschlag-Spiel «leerer Umschlag»</a:t>
            </a:r>
            <a:br>
              <a:rPr lang="de-CH" dirty="0"/>
            </a:br>
            <a:r>
              <a:rPr lang="de-CH" dirty="0"/>
              <a:t>Der Grundgedanke hier ist den schlimmsten Fall zu minimieren, </a:t>
            </a:r>
            <a:br>
              <a:rPr lang="de-CH" dirty="0"/>
            </a:br>
            <a:r>
              <a:rPr lang="de-CH" dirty="0"/>
              <a:t>d.h. wenn der andere auch verrät bzw. leeren Umschlag schickt.</a:t>
            </a:r>
            <a:br>
              <a:rPr lang="de-CH" dirty="0"/>
            </a:br>
            <a:endParaRPr lang="de-CH" dirty="0"/>
          </a:p>
          <a:p>
            <a:pPr marL="342900" indent="-342900">
              <a:buAutoNum type="arabicPeriod"/>
            </a:pPr>
            <a:r>
              <a:rPr lang="de-CH" b="1" dirty="0"/>
              <a:t>Das Dilemma tritt wiederholt hintereinander auf – mehrmaliges Spiel</a:t>
            </a:r>
            <a:br>
              <a:rPr lang="de-CH" dirty="0"/>
            </a:br>
            <a:r>
              <a:rPr lang="de-CH" dirty="0"/>
              <a:t>Beispiel: regelmässiger Handel</a:t>
            </a:r>
            <a:br>
              <a:rPr lang="de-CH" dirty="0"/>
            </a:br>
            <a:r>
              <a:rPr lang="de-CH" dirty="0"/>
              <a:t>Strategie: …knifflig… denn die Teilnehmer haben ein Gedächtnis.</a:t>
            </a:r>
            <a:br>
              <a:rPr lang="de-CH" dirty="0"/>
            </a:br>
            <a:r>
              <a:rPr lang="de-CH" dirty="0"/>
              <a:t>Aus rein theoretischer Betrachtung lässt sich das Endergebnis nicht eindeutig ermitteln.</a:t>
            </a:r>
          </a:p>
        </p:txBody>
      </p:sp>
      <p:sp>
        <p:nvSpPr>
          <p:cNvPr id="4" name="Slide Number Placeholder 3">
            <a:extLst>
              <a:ext uri="{FF2B5EF4-FFF2-40B4-BE49-F238E27FC236}">
                <a16:creationId xmlns:a16="http://schemas.microsoft.com/office/drawing/2014/main" id="{5D015C08-3ADF-5AD2-95F4-11AE445F0C54}"/>
              </a:ext>
            </a:extLst>
          </p:cNvPr>
          <p:cNvSpPr>
            <a:spLocks noGrp="1"/>
          </p:cNvSpPr>
          <p:nvPr>
            <p:ph type="sldNum" sz="quarter" idx="12"/>
          </p:nvPr>
        </p:nvSpPr>
        <p:spPr/>
        <p:txBody>
          <a:bodyPr/>
          <a:lstStyle/>
          <a:p>
            <a:fld id="{5A33CB2A-1702-4C1D-9CC4-8D472D39F19E}" type="slidenum">
              <a:rPr lang="en-US" smtClean="0"/>
              <a:t>32</a:t>
            </a:fld>
            <a:endParaRPr lang="en-US"/>
          </a:p>
        </p:txBody>
      </p:sp>
      <p:sp>
        <p:nvSpPr>
          <p:cNvPr id="5" name="Rectangle: Rounded Corners 4">
            <a:extLst>
              <a:ext uri="{FF2B5EF4-FFF2-40B4-BE49-F238E27FC236}">
                <a16:creationId xmlns:a16="http://schemas.microsoft.com/office/drawing/2014/main" id="{C7A9253F-74AE-F2C0-D108-D264C4E7C5F5}"/>
              </a:ext>
            </a:extLst>
          </p:cNvPr>
          <p:cNvSpPr/>
          <p:nvPr/>
        </p:nvSpPr>
        <p:spPr>
          <a:xfrm>
            <a:off x="7589520" y="1270000"/>
            <a:ext cx="4397176" cy="279400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spcAft>
                <a:spcPts val="600"/>
              </a:spcAft>
            </a:pPr>
            <a:r>
              <a:rPr lang="de-CH" b="1" dirty="0"/>
              <a:t>Fun Fact</a:t>
            </a:r>
          </a:p>
          <a:p>
            <a:pPr algn="ctr"/>
            <a:r>
              <a:rPr lang="de-CH" dirty="0"/>
              <a:t>In Versuchen zu Szenario 1 kooperieren überraschenderweise viele Spieler. Entweder agieren Menschen doch nicht rational oder sie berücksichtigen implizit, dass das Leben weitergeht und sie sich somit immer im Szenario 2 befinden.</a:t>
            </a:r>
          </a:p>
        </p:txBody>
      </p:sp>
      <p:grpSp>
        <p:nvGrpSpPr>
          <p:cNvPr id="6" name="Group 5">
            <a:extLst>
              <a:ext uri="{FF2B5EF4-FFF2-40B4-BE49-F238E27FC236}">
                <a16:creationId xmlns:a16="http://schemas.microsoft.com/office/drawing/2014/main" id="{1D04AB96-3342-1F40-817E-8BB2A7AC4B88}"/>
              </a:ext>
            </a:extLst>
          </p:cNvPr>
          <p:cNvGrpSpPr/>
          <p:nvPr/>
        </p:nvGrpSpPr>
        <p:grpSpPr>
          <a:xfrm>
            <a:off x="8420532" y="5110188"/>
            <a:ext cx="2285902" cy="1542923"/>
            <a:chOff x="7292052" y="-449618"/>
            <a:chExt cx="2285902" cy="1542923"/>
          </a:xfrm>
        </p:grpSpPr>
        <p:sp>
          <p:nvSpPr>
            <p:cNvPr id="7" name="Rectangle: Rounded Corners 6">
              <a:extLst>
                <a:ext uri="{FF2B5EF4-FFF2-40B4-BE49-F238E27FC236}">
                  <a16:creationId xmlns:a16="http://schemas.microsoft.com/office/drawing/2014/main" id="{EEE66ADB-1BE6-A82D-DF03-272F94671D61}"/>
                </a:ext>
              </a:extLst>
            </p:cNvPr>
            <p:cNvSpPr/>
            <p:nvPr/>
          </p:nvSpPr>
          <p:spPr>
            <a:xfrm>
              <a:off x="7292052" y="-449618"/>
              <a:ext cx="2285902" cy="15429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lIns="36000" tIns="0" rIns="36000" bIns="0" rtlCol="0" anchor="b"/>
            <a:lstStyle/>
            <a:p>
              <a:pPr algn="ctr"/>
              <a:r>
                <a:rPr lang="de-CH" sz="1400" dirty="0"/>
                <a:t>Wie findet man jetzt die optimale Strategie?</a:t>
              </a:r>
            </a:p>
          </p:txBody>
        </p:sp>
        <p:pic>
          <p:nvPicPr>
            <p:cNvPr id="8" name="Picture 7">
              <a:extLst>
                <a:ext uri="{FF2B5EF4-FFF2-40B4-BE49-F238E27FC236}">
                  <a16:creationId xmlns:a16="http://schemas.microsoft.com/office/drawing/2014/main" id="{792D9277-420B-A622-3128-892EA522F37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989730" y="-449617"/>
              <a:ext cx="890546" cy="1028616"/>
            </a:xfrm>
            <a:prstGeom prst="rect">
              <a:avLst/>
            </a:prstGeom>
          </p:spPr>
        </p:pic>
      </p:grpSp>
    </p:spTree>
    <p:extLst>
      <p:ext uri="{BB962C8B-B14F-4D97-AF65-F5344CB8AC3E}">
        <p14:creationId xmlns:p14="http://schemas.microsoft.com/office/powerpoint/2010/main" val="323538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4533-5DBD-D3A9-AC92-1F01739DBE1A}"/>
              </a:ext>
            </a:extLst>
          </p:cNvPr>
          <p:cNvSpPr>
            <a:spLocks noGrp="1"/>
          </p:cNvSpPr>
          <p:nvPr>
            <p:ph type="title"/>
          </p:nvPr>
        </p:nvSpPr>
        <p:spPr/>
        <p:txBody>
          <a:bodyPr/>
          <a:lstStyle/>
          <a:p>
            <a:r>
              <a:rPr lang="de-CH" dirty="0"/>
              <a:t>Die Lösung: Wettbewerb!</a:t>
            </a:r>
          </a:p>
        </p:txBody>
      </p:sp>
      <p:sp>
        <p:nvSpPr>
          <p:cNvPr id="3" name="Content Placeholder 2">
            <a:extLst>
              <a:ext uri="{FF2B5EF4-FFF2-40B4-BE49-F238E27FC236}">
                <a16:creationId xmlns:a16="http://schemas.microsoft.com/office/drawing/2014/main" id="{8A871DB7-0056-BC9B-3E54-F559857A7FC4}"/>
              </a:ext>
            </a:extLst>
          </p:cNvPr>
          <p:cNvSpPr>
            <a:spLocks noGrp="1"/>
          </p:cNvSpPr>
          <p:nvPr>
            <p:ph idx="1"/>
          </p:nvPr>
        </p:nvSpPr>
        <p:spPr>
          <a:xfrm>
            <a:off x="516099" y="1093305"/>
            <a:ext cx="5570892" cy="5220684"/>
          </a:xfrm>
        </p:spPr>
        <p:txBody>
          <a:bodyPr/>
          <a:lstStyle/>
          <a:p>
            <a:r>
              <a:rPr lang="de-CH" dirty="0"/>
              <a:t>Am Computer lässt Robert Axelrod verschiedene Strategien gegeneinander antreten. Beispielweise:</a:t>
            </a:r>
          </a:p>
          <a:p>
            <a:pPr marL="285750" indent="-285750">
              <a:lnSpc>
                <a:spcPct val="100000"/>
              </a:lnSpc>
              <a:spcBef>
                <a:spcPts val="600"/>
              </a:spcBef>
              <a:buFontTx/>
              <a:buChar char="-"/>
            </a:pPr>
            <a:r>
              <a:rPr lang="de-CH" dirty="0"/>
              <a:t>Böse = </a:t>
            </a:r>
            <a:br>
              <a:rPr lang="de-CH" dirty="0"/>
            </a:br>
            <a:r>
              <a:rPr lang="de-CH" dirty="0"/>
              <a:t>Immer leerer Umschlag</a:t>
            </a:r>
          </a:p>
          <a:p>
            <a:pPr marL="285750" indent="-285750">
              <a:lnSpc>
                <a:spcPct val="100000"/>
              </a:lnSpc>
              <a:spcBef>
                <a:spcPts val="600"/>
              </a:spcBef>
              <a:buFontTx/>
              <a:buChar char="-"/>
            </a:pPr>
            <a:r>
              <a:rPr lang="de-CH" dirty="0"/>
              <a:t>Gut/Naiv = </a:t>
            </a:r>
            <a:br>
              <a:rPr lang="de-CH" dirty="0"/>
            </a:br>
            <a:r>
              <a:rPr lang="de-CH" dirty="0"/>
              <a:t>Immer voller Umschlag</a:t>
            </a:r>
          </a:p>
          <a:p>
            <a:pPr marL="285750" indent="-285750">
              <a:lnSpc>
                <a:spcPct val="100000"/>
              </a:lnSpc>
              <a:spcBef>
                <a:spcPts val="600"/>
              </a:spcBef>
              <a:buFontTx/>
              <a:buChar char="-"/>
            </a:pPr>
            <a:r>
              <a:rPr lang="de-CH" dirty="0"/>
              <a:t>Unberechenbar = </a:t>
            </a:r>
            <a:br>
              <a:rPr lang="de-CH" dirty="0"/>
            </a:br>
            <a:r>
              <a:rPr lang="de-CH" dirty="0"/>
              <a:t>Zufällig reagieren</a:t>
            </a:r>
          </a:p>
          <a:p>
            <a:pPr marL="285750" indent="-285750">
              <a:lnSpc>
                <a:spcPct val="100000"/>
              </a:lnSpc>
              <a:spcBef>
                <a:spcPts val="600"/>
              </a:spcBef>
              <a:buFontTx/>
              <a:buChar char="-"/>
            </a:pPr>
            <a:r>
              <a:rPr lang="de-CH" dirty="0"/>
              <a:t>Wie Du mir, so ich Dir = </a:t>
            </a:r>
            <a:br>
              <a:rPr lang="de-CH" dirty="0"/>
            </a:br>
            <a:r>
              <a:rPr lang="de-CH" dirty="0"/>
              <a:t>So handeln wie der andere in der Runde vorher</a:t>
            </a:r>
          </a:p>
          <a:p>
            <a:pPr marL="285750" indent="-285750">
              <a:lnSpc>
                <a:spcPct val="100000"/>
              </a:lnSpc>
              <a:spcBef>
                <a:spcPts val="600"/>
              </a:spcBef>
              <a:buFontTx/>
              <a:buChar char="-"/>
            </a:pPr>
            <a:r>
              <a:rPr lang="de-CH" dirty="0"/>
              <a:t>Ewige Rache = </a:t>
            </a:r>
            <a:br>
              <a:rPr lang="de-CH" dirty="0"/>
            </a:br>
            <a:r>
              <a:rPr lang="de-CH" dirty="0"/>
              <a:t>Einmal leeren Umschlag erhalten, ab dann immer leeren geschickt</a:t>
            </a:r>
          </a:p>
          <a:p>
            <a:pPr marL="285750" indent="-285750">
              <a:lnSpc>
                <a:spcPct val="100000"/>
              </a:lnSpc>
              <a:spcBef>
                <a:spcPts val="600"/>
              </a:spcBef>
              <a:buFontTx/>
              <a:buChar char="-"/>
            </a:pPr>
            <a:r>
              <a:rPr lang="de-CH" dirty="0"/>
              <a:t>Verzeihen = </a:t>
            </a:r>
            <a:br>
              <a:rPr lang="de-CH" dirty="0"/>
            </a:br>
            <a:r>
              <a:rPr lang="de-CH" dirty="0"/>
              <a:t>Aus Strafe aussteigen wenn 2x kooperiert wurde</a:t>
            </a:r>
          </a:p>
          <a:p>
            <a:pPr marL="285750" indent="-285750">
              <a:lnSpc>
                <a:spcPct val="100000"/>
              </a:lnSpc>
              <a:spcBef>
                <a:spcPts val="600"/>
              </a:spcBef>
              <a:buFontTx/>
              <a:buChar char="-"/>
            </a:pPr>
            <a:r>
              <a:rPr lang="de-CH" dirty="0"/>
              <a:t>Strategien mit langem Gedächtnis</a:t>
            </a:r>
          </a:p>
          <a:p>
            <a:pPr marL="285750" indent="-285750">
              <a:lnSpc>
                <a:spcPct val="100000"/>
              </a:lnSpc>
              <a:spcBef>
                <a:spcPts val="600"/>
              </a:spcBef>
              <a:buFontTx/>
              <a:buChar char="-"/>
            </a:pPr>
            <a:r>
              <a:rPr lang="de-CH" dirty="0"/>
              <a:t>…</a:t>
            </a:r>
          </a:p>
        </p:txBody>
      </p:sp>
      <p:sp>
        <p:nvSpPr>
          <p:cNvPr id="4" name="Slide Number Placeholder 3">
            <a:extLst>
              <a:ext uri="{FF2B5EF4-FFF2-40B4-BE49-F238E27FC236}">
                <a16:creationId xmlns:a16="http://schemas.microsoft.com/office/drawing/2014/main" id="{B52B4A3E-7421-2A8E-AADA-8F91FA6D4D89}"/>
              </a:ext>
            </a:extLst>
          </p:cNvPr>
          <p:cNvSpPr>
            <a:spLocks noGrp="1"/>
          </p:cNvSpPr>
          <p:nvPr>
            <p:ph type="sldNum" sz="quarter" idx="12"/>
          </p:nvPr>
        </p:nvSpPr>
        <p:spPr/>
        <p:txBody>
          <a:bodyPr/>
          <a:lstStyle/>
          <a:p>
            <a:fld id="{5A33CB2A-1702-4C1D-9CC4-8D472D39F19E}" type="slidenum">
              <a:rPr lang="en-US" smtClean="0"/>
              <a:t>33</a:t>
            </a:fld>
            <a:endParaRPr lang="en-US"/>
          </a:p>
        </p:txBody>
      </p:sp>
      <p:pic>
        <p:nvPicPr>
          <p:cNvPr id="5" name="Picture 4" descr="Dual-PC-Streaming: So richtest du das Streaming mit zwei PCs ein –...">
            <a:extLst>
              <a:ext uri="{FF2B5EF4-FFF2-40B4-BE49-F238E27FC236}">
                <a16:creationId xmlns:a16="http://schemas.microsoft.com/office/drawing/2014/main" id="{9BA3BF20-E4BF-9AE8-A9E3-42463064A6BA}"/>
              </a:ext>
            </a:extLst>
          </p:cNvPr>
          <p:cNvPicPr>
            <a:picLocks noChangeAspect="1"/>
          </p:cNvPicPr>
          <p:nvPr/>
        </p:nvPicPr>
        <p:blipFill>
          <a:blip r:embed="rId2"/>
          <a:srcRect l="16609" t="12125" r="16782" b="13517"/>
          <a:stretch>
            <a:fillRect/>
          </a:stretch>
        </p:blipFill>
        <p:spPr>
          <a:xfrm>
            <a:off x="7949709" y="499011"/>
            <a:ext cx="3045350" cy="1912289"/>
          </a:xfrm>
          <a:prstGeom prst="rect">
            <a:avLst/>
          </a:prstGeom>
        </p:spPr>
      </p:pic>
      <p:sp>
        <p:nvSpPr>
          <p:cNvPr id="6" name="Content Placeholder 2">
            <a:extLst>
              <a:ext uri="{FF2B5EF4-FFF2-40B4-BE49-F238E27FC236}">
                <a16:creationId xmlns:a16="http://schemas.microsoft.com/office/drawing/2014/main" id="{F03BF941-4969-6E2B-8BD3-EA4EA701452F}"/>
              </a:ext>
            </a:extLst>
          </p:cNvPr>
          <p:cNvSpPr txBox="1">
            <a:spLocks/>
          </p:cNvSpPr>
          <p:nvPr/>
        </p:nvSpPr>
        <p:spPr>
          <a:xfrm>
            <a:off x="7426514" y="2460758"/>
            <a:ext cx="3045351" cy="54068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Wer hat gewonnen?</a:t>
            </a:r>
          </a:p>
          <a:p>
            <a:endParaRPr lang="de-CH" b="1" dirty="0"/>
          </a:p>
        </p:txBody>
      </p:sp>
      <p:sp>
        <p:nvSpPr>
          <p:cNvPr id="8" name="Scroll: Horizontal 7">
            <a:extLst>
              <a:ext uri="{FF2B5EF4-FFF2-40B4-BE49-F238E27FC236}">
                <a16:creationId xmlns:a16="http://schemas.microsoft.com/office/drawing/2014/main" id="{8EC38C24-BE58-6FAF-1B91-D2868BF22B8B}"/>
              </a:ext>
            </a:extLst>
          </p:cNvPr>
          <p:cNvSpPr/>
          <p:nvPr/>
        </p:nvSpPr>
        <p:spPr>
          <a:xfrm>
            <a:off x="6443209" y="2714701"/>
            <a:ext cx="4126726" cy="2089205"/>
          </a:xfrm>
          <a:prstGeom prst="horizontalScroll">
            <a:avLst/>
          </a:prstGeom>
          <a:blipFill>
            <a:blip r:embed="rId3"/>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400" b="1" dirty="0">
                <a:solidFill>
                  <a:sysClr val="windowText" lastClr="000000"/>
                </a:solidFill>
              </a:rPr>
              <a:t>Wie Du mir, so ich Dir</a:t>
            </a:r>
          </a:p>
          <a:p>
            <a:pPr algn="ctr"/>
            <a:r>
              <a:rPr lang="de-CH" sz="2400" b="1" dirty="0">
                <a:solidFill>
                  <a:sysClr val="windowText" lastClr="000000"/>
                </a:solidFill>
              </a:rPr>
              <a:t>(Tit </a:t>
            </a:r>
            <a:r>
              <a:rPr lang="de-CH" sz="2400" b="1" dirty="0" err="1">
                <a:solidFill>
                  <a:sysClr val="windowText" lastClr="000000"/>
                </a:solidFill>
              </a:rPr>
              <a:t>for</a:t>
            </a:r>
            <a:r>
              <a:rPr lang="de-CH" sz="2400" b="1" dirty="0">
                <a:solidFill>
                  <a:sysClr val="windowText" lastClr="000000"/>
                </a:solidFill>
              </a:rPr>
              <a:t> Tat)</a:t>
            </a:r>
          </a:p>
        </p:txBody>
      </p:sp>
      <p:sp>
        <p:nvSpPr>
          <p:cNvPr id="9" name="Speech Bubble: Rectangle with Corners Rounded 8">
            <a:extLst>
              <a:ext uri="{FF2B5EF4-FFF2-40B4-BE49-F238E27FC236}">
                <a16:creationId xmlns:a16="http://schemas.microsoft.com/office/drawing/2014/main" id="{60E6D840-6DF6-7E9B-2025-DB592922EC31}"/>
              </a:ext>
            </a:extLst>
          </p:cNvPr>
          <p:cNvSpPr/>
          <p:nvPr/>
        </p:nvSpPr>
        <p:spPr>
          <a:xfrm>
            <a:off x="6607534" y="5092468"/>
            <a:ext cx="5216055" cy="1653871"/>
          </a:xfrm>
          <a:prstGeom prst="wedgeRoundRectCallout">
            <a:avLst>
              <a:gd name="adj1" fmla="val -13047"/>
              <a:gd name="adj2" fmla="val -10071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de-CH" dirty="0"/>
              <a:t>Randbedingungen:</a:t>
            </a:r>
          </a:p>
          <a:p>
            <a:pPr>
              <a:spcBef>
                <a:spcPts val="600"/>
              </a:spcBef>
            </a:pPr>
            <a:r>
              <a:rPr lang="de-CH" dirty="0"/>
              <a:t>+ Die Anzahl der Beziehungen ist unbekannt</a:t>
            </a:r>
          </a:p>
          <a:p>
            <a:pPr>
              <a:spcBef>
                <a:spcPts val="600"/>
              </a:spcBef>
            </a:pPr>
            <a:r>
              <a:rPr lang="de-CH" dirty="0"/>
              <a:t>+ Die Akteure sind sehr ähnlich (kein ‘König’)</a:t>
            </a:r>
          </a:p>
          <a:p>
            <a:pPr>
              <a:spcBef>
                <a:spcPts val="600"/>
              </a:spcBef>
            </a:pPr>
            <a:r>
              <a:rPr lang="de-CH" dirty="0"/>
              <a:t>+ Willensäusserung findet fehlerfrei statt</a:t>
            </a:r>
          </a:p>
        </p:txBody>
      </p:sp>
      <p:pic>
        <p:nvPicPr>
          <p:cNvPr id="10" name="Picture 9" descr="Robert Axelrod | Gerald R. Ford School of Public Policy">
            <a:extLst>
              <a:ext uri="{FF2B5EF4-FFF2-40B4-BE49-F238E27FC236}">
                <a16:creationId xmlns:a16="http://schemas.microsoft.com/office/drawing/2014/main" id="{F06D733C-C7EC-B9F5-908B-C36C0848B5B9}"/>
              </a:ext>
            </a:extLst>
          </p:cNvPr>
          <p:cNvPicPr>
            <a:picLocks noChangeAspect="1"/>
          </p:cNvPicPr>
          <p:nvPr/>
        </p:nvPicPr>
        <p:blipFill>
          <a:blip r:embed="rId4"/>
          <a:stretch>
            <a:fillRect/>
          </a:stretch>
        </p:blipFill>
        <p:spPr>
          <a:xfrm>
            <a:off x="6300084" y="593347"/>
            <a:ext cx="1333167" cy="1688678"/>
          </a:xfrm>
          <a:prstGeom prst="rect">
            <a:avLst/>
          </a:prstGeom>
        </p:spPr>
      </p:pic>
    </p:spTree>
    <p:extLst>
      <p:ext uri="{BB962C8B-B14F-4D97-AF65-F5344CB8AC3E}">
        <p14:creationId xmlns:p14="http://schemas.microsoft.com/office/powerpoint/2010/main" val="202016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A0E0E-43D1-6174-764C-1CE761043551}"/>
              </a:ext>
            </a:extLst>
          </p:cNvPr>
          <p:cNvSpPr>
            <a:spLocks noGrp="1"/>
          </p:cNvSpPr>
          <p:nvPr>
            <p:ph type="title"/>
          </p:nvPr>
        </p:nvSpPr>
        <p:spPr>
          <a:xfrm>
            <a:off x="520810" y="369737"/>
            <a:ext cx="9919253" cy="540687"/>
          </a:xfrm>
        </p:spPr>
        <p:txBody>
          <a:bodyPr/>
          <a:lstStyle/>
          <a:p>
            <a:r>
              <a:rPr lang="de-CH" dirty="0"/>
              <a:t>Was lernen wir daraus?</a:t>
            </a:r>
          </a:p>
        </p:txBody>
      </p:sp>
      <p:sp>
        <p:nvSpPr>
          <p:cNvPr id="3" name="Content Placeholder 2">
            <a:extLst>
              <a:ext uri="{FF2B5EF4-FFF2-40B4-BE49-F238E27FC236}">
                <a16:creationId xmlns:a16="http://schemas.microsoft.com/office/drawing/2014/main" id="{9A162F19-89DD-2F5B-7C4A-BAFB22F11897}"/>
              </a:ext>
            </a:extLst>
          </p:cNvPr>
          <p:cNvSpPr>
            <a:spLocks noGrp="1"/>
          </p:cNvSpPr>
          <p:nvPr>
            <p:ph idx="1"/>
          </p:nvPr>
        </p:nvSpPr>
        <p:spPr>
          <a:xfrm>
            <a:off x="516098" y="1093305"/>
            <a:ext cx="6131192" cy="5220684"/>
          </a:xfrm>
        </p:spPr>
        <p:txBody>
          <a:bodyPr/>
          <a:lstStyle/>
          <a:p>
            <a:r>
              <a:rPr lang="de-CH" dirty="0"/>
              <a:t>«Wie Du mir, so ich Dir» ist die erfolgreichste Strategie. Nicht nur für den Einzelnen, sondern auch für das Gesamtsystem.</a:t>
            </a:r>
          </a:p>
          <a:p>
            <a:r>
              <a:rPr lang="de-CH" dirty="0"/>
              <a:t>Verräterische Strategien sind zwar kurzfristig erfolgreich, untergraben aber langfristig ihre eigene Erfolgsgrundlage.</a:t>
            </a:r>
          </a:p>
          <a:p>
            <a:r>
              <a:rPr lang="de-CH" dirty="0"/>
              <a:t>Selbst als Minderheit kann sie sich gegen eine Mehrheit von Verrätern behaupten und durchsetzen </a:t>
            </a:r>
            <a:br>
              <a:rPr lang="de-CH" dirty="0"/>
            </a:br>
            <a:r>
              <a:rPr lang="de-CH" dirty="0"/>
              <a:t>→ evolutionär stabile Strategie</a:t>
            </a:r>
          </a:p>
          <a:p>
            <a:r>
              <a:rPr lang="de-CH" b="1" dirty="0"/>
              <a:t>Warum ist das so?</a:t>
            </a:r>
          </a:p>
          <a:p>
            <a:r>
              <a:rPr lang="de-CH" dirty="0"/>
              <a:t>Freundlich, aber nicht naiv. </a:t>
            </a:r>
            <a:br>
              <a:rPr lang="de-CH" dirty="0"/>
            </a:br>
            <a:r>
              <a:rPr lang="de-CH" dirty="0"/>
              <a:t>Entschieden, aber nicht feindselig. </a:t>
            </a:r>
            <a:br>
              <a:rPr lang="de-CH" dirty="0"/>
            </a:br>
            <a:r>
              <a:rPr lang="de-CH" dirty="0"/>
              <a:t>Verzeihend aber nicht vergessend. </a:t>
            </a:r>
            <a:br>
              <a:rPr lang="de-CH" dirty="0"/>
            </a:br>
            <a:r>
              <a:rPr lang="de-CH" dirty="0"/>
              <a:t>Kooperation wird belohnt. Ausbeutung wird bestraft. </a:t>
            </a:r>
            <a:br>
              <a:rPr lang="de-CH" dirty="0"/>
            </a:br>
            <a:r>
              <a:rPr lang="de-CH" dirty="0"/>
              <a:t>Fehler kann man reparieren.</a:t>
            </a:r>
          </a:p>
        </p:txBody>
      </p:sp>
      <p:sp>
        <p:nvSpPr>
          <p:cNvPr id="4" name="Slide Number Placeholder 3">
            <a:extLst>
              <a:ext uri="{FF2B5EF4-FFF2-40B4-BE49-F238E27FC236}">
                <a16:creationId xmlns:a16="http://schemas.microsoft.com/office/drawing/2014/main" id="{1C08AD30-18DD-12E4-B2DC-0CA78BF4170F}"/>
              </a:ext>
            </a:extLst>
          </p:cNvPr>
          <p:cNvSpPr>
            <a:spLocks noGrp="1"/>
          </p:cNvSpPr>
          <p:nvPr>
            <p:ph type="sldNum" sz="quarter" idx="12"/>
          </p:nvPr>
        </p:nvSpPr>
        <p:spPr/>
        <p:txBody>
          <a:bodyPr/>
          <a:lstStyle/>
          <a:p>
            <a:fld id="{5A33CB2A-1702-4C1D-9CC4-8D472D39F19E}" type="slidenum">
              <a:rPr lang="en-US" smtClean="0"/>
              <a:t>34</a:t>
            </a:fld>
            <a:endParaRPr lang="en-US"/>
          </a:p>
        </p:txBody>
      </p:sp>
      <p:sp>
        <p:nvSpPr>
          <p:cNvPr id="5" name="Speech Bubble: Rectangle with Corners Rounded 4">
            <a:extLst>
              <a:ext uri="{FF2B5EF4-FFF2-40B4-BE49-F238E27FC236}">
                <a16:creationId xmlns:a16="http://schemas.microsoft.com/office/drawing/2014/main" id="{BAA6A0C7-CFC7-5486-FB3C-736A121FF2E5}"/>
              </a:ext>
            </a:extLst>
          </p:cNvPr>
          <p:cNvSpPr/>
          <p:nvPr/>
        </p:nvSpPr>
        <p:spPr>
          <a:xfrm>
            <a:off x="3812756" y="3965383"/>
            <a:ext cx="3216197" cy="988279"/>
          </a:xfrm>
          <a:prstGeom prst="wedgeRoundRectCallout">
            <a:avLst>
              <a:gd name="adj1" fmla="val -71756"/>
              <a:gd name="adj2" fmla="val -47725"/>
              <a:gd name="adj3" fmla="val 16667"/>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 Universales Prinzip:</a:t>
            </a:r>
          </a:p>
          <a:p>
            <a:pPr algn="ctr">
              <a:spcBef>
                <a:spcPts val="1200"/>
              </a:spcBef>
            </a:pPr>
            <a:r>
              <a:rPr lang="de-CH" b="1" dirty="0"/>
              <a:t>Kooperative Beziehungen sind erfolgreicher!</a:t>
            </a:r>
          </a:p>
        </p:txBody>
      </p:sp>
      <p:sp>
        <p:nvSpPr>
          <p:cNvPr id="7" name="Content Placeholder 2">
            <a:extLst>
              <a:ext uri="{FF2B5EF4-FFF2-40B4-BE49-F238E27FC236}">
                <a16:creationId xmlns:a16="http://schemas.microsoft.com/office/drawing/2014/main" id="{ECF6FE7A-AE84-6294-3926-03C46FBA0C23}"/>
              </a:ext>
            </a:extLst>
          </p:cNvPr>
          <p:cNvSpPr txBox="1">
            <a:spLocks/>
          </p:cNvSpPr>
          <p:nvPr/>
        </p:nvSpPr>
        <p:spPr>
          <a:xfrm>
            <a:off x="7028953" y="1093305"/>
            <a:ext cx="4950056" cy="192421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Und was heisst das für uns als Menschen?</a:t>
            </a:r>
          </a:p>
          <a:p>
            <a:r>
              <a:rPr lang="de-CH" dirty="0"/>
              <a:t>In einer Gesellschaft mit vielen gleichartigen Akteuren entsteht langfristig daraus Vertrauen, Ansehen und das Wissen, dass Ausbeutung Konsequenzen hat.</a:t>
            </a:r>
          </a:p>
          <a:p>
            <a:pPr marL="285750" indent="-285750">
              <a:buFont typeface="Wingdings" panose="05000000000000000000" pitchFamily="2" charset="2"/>
              <a:buChar char="è"/>
            </a:pPr>
            <a:r>
              <a:rPr lang="de-CH" dirty="0">
                <a:sym typeface="Wingdings" panose="05000000000000000000" pitchFamily="2" charset="2"/>
              </a:rPr>
              <a:t>4 Goldene Regeln</a:t>
            </a:r>
          </a:p>
          <a:p>
            <a:pPr>
              <a:spcBef>
                <a:spcPts val="300"/>
              </a:spcBef>
            </a:pPr>
            <a:r>
              <a:rPr lang="de-CH" dirty="0">
                <a:sym typeface="Wingdings" panose="05000000000000000000" pitchFamily="2" charset="2"/>
              </a:rPr>
              <a:t>1. Freundlich sein (anfänglich kooperieren)</a:t>
            </a:r>
          </a:p>
          <a:p>
            <a:pPr>
              <a:spcBef>
                <a:spcPts val="300"/>
              </a:spcBef>
            </a:pPr>
            <a:r>
              <a:rPr lang="de-CH" dirty="0">
                <a:sym typeface="Wingdings" panose="05000000000000000000" pitchFamily="2" charset="2"/>
              </a:rPr>
              <a:t>2. Vergeben (keine ewige Rachsucht)</a:t>
            </a:r>
          </a:p>
          <a:p>
            <a:pPr>
              <a:spcBef>
                <a:spcPts val="300"/>
              </a:spcBef>
            </a:pPr>
            <a:r>
              <a:rPr lang="de-CH" dirty="0">
                <a:sym typeface="Wingdings" panose="05000000000000000000" pitchFamily="2" charset="2"/>
              </a:rPr>
              <a:t>3. </a:t>
            </a:r>
            <a:r>
              <a:rPr lang="de-CH" dirty="0" err="1">
                <a:sym typeface="Wingdings" panose="05000000000000000000" pitchFamily="2" charset="2"/>
              </a:rPr>
              <a:t>Provozierbar</a:t>
            </a:r>
            <a:r>
              <a:rPr lang="de-CH" dirty="0">
                <a:sym typeface="Wingdings" panose="05000000000000000000" pitchFamily="2" charset="2"/>
              </a:rPr>
              <a:t> (man schlägt zurück)</a:t>
            </a:r>
          </a:p>
          <a:p>
            <a:pPr>
              <a:spcBef>
                <a:spcPts val="300"/>
              </a:spcBef>
            </a:pPr>
            <a:r>
              <a:rPr lang="de-CH" dirty="0">
                <a:sym typeface="Wingdings" panose="05000000000000000000" pitchFamily="2" charset="2"/>
              </a:rPr>
              <a:t>4. Berechenbarkeit</a:t>
            </a:r>
            <a:endParaRPr lang="de-CH" dirty="0"/>
          </a:p>
          <a:p>
            <a:endParaRPr lang="de-CH" dirty="0"/>
          </a:p>
        </p:txBody>
      </p:sp>
      <p:sp>
        <p:nvSpPr>
          <p:cNvPr id="8" name="Rectangle: Rounded Corners 7">
            <a:extLst>
              <a:ext uri="{FF2B5EF4-FFF2-40B4-BE49-F238E27FC236}">
                <a16:creationId xmlns:a16="http://schemas.microsoft.com/office/drawing/2014/main" id="{7E9A2F63-26FB-8CF9-2060-F478405A0D21}"/>
              </a:ext>
            </a:extLst>
          </p:cNvPr>
          <p:cNvSpPr/>
          <p:nvPr/>
        </p:nvSpPr>
        <p:spPr>
          <a:xfrm>
            <a:off x="5955262" y="4982645"/>
            <a:ext cx="6031433" cy="17724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b="1" dirty="0"/>
              <a:t>Fun Fact</a:t>
            </a:r>
          </a:p>
          <a:p>
            <a:pPr algn="ctr">
              <a:spcBef>
                <a:spcPts val="600"/>
              </a:spcBef>
            </a:pPr>
            <a:r>
              <a:rPr lang="de-CH" dirty="0"/>
              <a:t>Der Unterschied zwischen ein- und vielmal erklärt vielleicht auch die gelegentlich unterschiedliche Behandlung von Stammgast versus einmaligem Gast oder warum man gelegentlich als Tourist beschissen wird.</a:t>
            </a:r>
          </a:p>
        </p:txBody>
      </p:sp>
    </p:spTree>
    <p:extLst>
      <p:ext uri="{BB962C8B-B14F-4D97-AF65-F5344CB8AC3E}">
        <p14:creationId xmlns:p14="http://schemas.microsoft.com/office/powerpoint/2010/main" val="403794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additive="base">
                                        <p:cTn id="4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 calcmode="lin" valueType="num">
                                      <p:cBhvr additive="base">
                                        <p:cTn id="4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 calcmode="lin" valueType="num">
                                      <p:cBhvr additive="base">
                                        <p:cTn id="5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additive="base">
                                        <p:cTn id="5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5" end="5"/>
                                            </p:txEl>
                                          </p:spTgt>
                                        </p:tgtEl>
                                        <p:attrNameLst>
                                          <p:attrName>style.visibility</p:attrName>
                                        </p:attrNameLst>
                                      </p:cBhvr>
                                      <p:to>
                                        <p:strVal val="visible"/>
                                      </p:to>
                                    </p:set>
                                    <p:anim calcmode="lin" valueType="num">
                                      <p:cBhvr additive="base">
                                        <p:cTn id="5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5" end="5"/>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 calcmode="lin" valueType="num">
                                      <p:cBhvr additive="base">
                                        <p:cTn id="6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6AB109-8E54-6135-17ED-B386B626625C}"/>
              </a:ext>
            </a:extLst>
          </p:cNvPr>
          <p:cNvPicPr>
            <a:picLocks noChangeAspect="1"/>
          </p:cNvPicPr>
          <p:nvPr/>
        </p:nvPicPr>
        <p:blipFill>
          <a:blip r:embed="rId3"/>
          <a:stretch>
            <a:fillRect/>
          </a:stretch>
        </p:blipFill>
        <p:spPr>
          <a:xfrm rot="2724809">
            <a:off x="3477551" y="-762000"/>
            <a:ext cx="5934075" cy="8382000"/>
          </a:xfrm>
          <a:prstGeom prst="rect">
            <a:avLst/>
          </a:prstGeom>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194121" y="6034208"/>
            <a:ext cx="5481780" cy="6355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Coca Cola</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7935132" y="3731321"/>
            <a:ext cx="3814959" cy="2206491"/>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CH" sz="3200" dirty="0"/>
              <a:t>Die </a:t>
            </a:r>
            <a:br>
              <a:rPr lang="de-CH" sz="3200" dirty="0"/>
            </a:br>
            <a:r>
              <a:rPr lang="de-CH" sz="3200" dirty="0"/>
              <a:t>Geschichte </a:t>
            </a:r>
            <a:br>
              <a:rPr lang="de-CH" sz="3200" dirty="0"/>
            </a:br>
            <a:r>
              <a:rPr lang="de-CH" sz="3200" dirty="0"/>
              <a:t>der…</a:t>
            </a:r>
          </a:p>
        </p:txBody>
      </p:sp>
      <p:pic>
        <p:nvPicPr>
          <p:cNvPr id="4" name="Picture 3">
            <a:extLst>
              <a:ext uri="{FF2B5EF4-FFF2-40B4-BE49-F238E27FC236}">
                <a16:creationId xmlns:a16="http://schemas.microsoft.com/office/drawing/2014/main" id="{3EACEC15-F175-4461-8E04-D620592F17B8}"/>
              </a:ext>
            </a:extLst>
          </p:cNvPr>
          <p:cNvPicPr>
            <a:picLocks noChangeAspect="1"/>
          </p:cNvPicPr>
          <p:nvPr/>
        </p:nvPicPr>
        <p:blipFill>
          <a:blip r:embed="rId4"/>
          <a:stretch>
            <a:fillRect/>
          </a:stretch>
        </p:blipFill>
        <p:spPr>
          <a:xfrm>
            <a:off x="380202" y="-123903"/>
            <a:ext cx="5715798" cy="8888065"/>
          </a:xfrm>
          <a:prstGeom prst="rect">
            <a:avLst/>
          </a:prstGeom>
        </p:spPr>
      </p:pic>
    </p:spTree>
    <p:extLst>
      <p:ext uri="{BB962C8B-B14F-4D97-AF65-F5344CB8AC3E}">
        <p14:creationId xmlns:p14="http://schemas.microsoft.com/office/powerpoint/2010/main" val="2342146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0138B-532E-4888-2090-A62A9CD8503E}"/>
              </a:ext>
            </a:extLst>
          </p:cNvPr>
          <p:cNvSpPr>
            <a:spLocks noGrp="1"/>
          </p:cNvSpPr>
          <p:nvPr>
            <p:ph type="title"/>
          </p:nvPr>
        </p:nvSpPr>
        <p:spPr/>
        <p:txBody>
          <a:bodyPr/>
          <a:lstStyle/>
          <a:p>
            <a:r>
              <a:rPr lang="de-CH" dirty="0"/>
              <a:t>Die Grundbestandteile – Teil 1: Kola Nuss</a:t>
            </a:r>
          </a:p>
        </p:txBody>
      </p:sp>
      <p:sp>
        <p:nvSpPr>
          <p:cNvPr id="3" name="Content Placeholder 2">
            <a:extLst>
              <a:ext uri="{FF2B5EF4-FFF2-40B4-BE49-F238E27FC236}">
                <a16:creationId xmlns:a16="http://schemas.microsoft.com/office/drawing/2014/main" id="{0D79276A-7E11-FD2C-A123-19FF3AA0BEEE}"/>
              </a:ext>
            </a:extLst>
          </p:cNvPr>
          <p:cNvSpPr>
            <a:spLocks noGrp="1"/>
          </p:cNvSpPr>
          <p:nvPr>
            <p:ph idx="1"/>
          </p:nvPr>
        </p:nvSpPr>
        <p:spPr>
          <a:xfrm>
            <a:off x="622551" y="985132"/>
            <a:ext cx="7495731" cy="5709866"/>
          </a:xfrm>
        </p:spPr>
        <p:txBody>
          <a:bodyPr/>
          <a:lstStyle/>
          <a:p>
            <a:r>
              <a:rPr lang="de-CH" b="1" dirty="0"/>
              <a:t>Fakten</a:t>
            </a:r>
          </a:p>
          <a:p>
            <a:pPr marL="285750" indent="-285750">
              <a:spcBef>
                <a:spcPts val="300"/>
              </a:spcBef>
              <a:buFont typeface="Arial" panose="020B0604020202020204" pitchFamily="34" charset="0"/>
              <a:buChar char="•"/>
            </a:pPr>
            <a:r>
              <a:rPr lang="de-CH" dirty="0"/>
              <a:t>Hauptsächliche Verbreitung in West- und Zentralafrika</a:t>
            </a:r>
          </a:p>
          <a:p>
            <a:pPr marL="285750" indent="-285750">
              <a:spcBef>
                <a:spcPts val="0"/>
              </a:spcBef>
              <a:buFont typeface="Arial" panose="020B0604020202020204" pitchFamily="34" charset="0"/>
              <a:buChar char="•"/>
            </a:pPr>
            <a:r>
              <a:rPr lang="de-CH" dirty="0"/>
              <a:t>Die Nüsse reifen in einer Balgfrucht (12 - 20 cm lang)</a:t>
            </a:r>
          </a:p>
          <a:p>
            <a:pPr marL="285750" indent="-285750">
              <a:spcBef>
                <a:spcPts val="0"/>
              </a:spcBef>
              <a:buFont typeface="Arial" panose="020B0604020202020204" pitchFamily="34" charset="0"/>
              <a:buChar char="•"/>
            </a:pPr>
            <a:r>
              <a:rPr lang="de-CH" dirty="0"/>
              <a:t>Die Nüsse sind rötlich bis </a:t>
            </a:r>
            <a:r>
              <a:rPr lang="de-CH" dirty="0" err="1"/>
              <a:t>purpur</a:t>
            </a:r>
            <a:r>
              <a:rPr lang="de-CH" dirty="0"/>
              <a:t> und ca. 2 - 4 cm lang</a:t>
            </a:r>
          </a:p>
          <a:p>
            <a:pPr>
              <a:spcBef>
                <a:spcPts val="1200"/>
              </a:spcBef>
            </a:pPr>
            <a:r>
              <a:rPr lang="de-CH" b="1" dirty="0"/>
              <a:t>Inhaltsstoffe</a:t>
            </a:r>
          </a:p>
          <a:p>
            <a:pPr marL="285750" indent="-285750">
              <a:spcBef>
                <a:spcPts val="600"/>
              </a:spcBef>
              <a:buFont typeface="Arial" panose="020B0604020202020204" pitchFamily="34" charset="0"/>
              <a:buChar char="•"/>
            </a:pPr>
            <a:r>
              <a:rPr lang="de-CH" dirty="0"/>
              <a:t>Koffein mit 2.2% - 3.5% – höher als bei der Kaffeebohne, aber </a:t>
            </a:r>
            <a:br>
              <a:rPr lang="de-CH" dirty="0"/>
            </a:br>
            <a:r>
              <a:rPr lang="de-CH" dirty="0"/>
              <a:t>durch andere Bindung ohne Herzrasen oder Nervosität</a:t>
            </a:r>
          </a:p>
          <a:p>
            <a:pPr marL="285750" indent="-285750">
              <a:spcBef>
                <a:spcPts val="600"/>
              </a:spcBef>
              <a:buFont typeface="Arial" panose="020B0604020202020204" pitchFamily="34" charset="0"/>
              <a:buChar char="•"/>
            </a:pPr>
            <a:r>
              <a:rPr lang="de-CH" dirty="0"/>
              <a:t>Theobromin mit ca. 0.3% – Verwandt mit dem Koffein, mit </a:t>
            </a:r>
            <a:br>
              <a:rPr lang="de-CH" dirty="0"/>
            </a:br>
            <a:r>
              <a:rPr lang="de-CH" dirty="0"/>
              <a:t>anregender Wirkung </a:t>
            </a:r>
            <a:r>
              <a:rPr lang="de-CH" dirty="0" err="1"/>
              <a:t>auf’s</a:t>
            </a:r>
            <a:r>
              <a:rPr lang="de-CH" dirty="0"/>
              <a:t> Nervensystem</a:t>
            </a:r>
          </a:p>
          <a:p>
            <a:pPr>
              <a:spcBef>
                <a:spcPts val="1200"/>
              </a:spcBef>
            </a:pPr>
            <a:r>
              <a:rPr lang="de-CH" b="1" dirty="0"/>
              <a:t>Bedeutung</a:t>
            </a:r>
          </a:p>
          <a:p>
            <a:pPr>
              <a:spcBef>
                <a:spcPts val="600"/>
              </a:spcBef>
            </a:pPr>
            <a:r>
              <a:rPr lang="de-CH" dirty="0"/>
              <a:t>In vielen afrikanischen Kulturen Symbol von Gastfreundschaft mit der  Bedeutung wie das </a:t>
            </a:r>
            <a:r>
              <a:rPr lang="de-CH" dirty="0" err="1"/>
              <a:t>Friedenspfeiferauchen</a:t>
            </a:r>
            <a:r>
              <a:rPr lang="de-CH" dirty="0"/>
              <a:t> in Amerika. Mancherorts ist ein Korb Kolanüsse eine Gabe an die Brauteltern.</a:t>
            </a:r>
          </a:p>
          <a:p>
            <a:pPr>
              <a:spcBef>
                <a:spcPts val="600"/>
              </a:spcBef>
            </a:pPr>
            <a:r>
              <a:rPr lang="de-CH" dirty="0"/>
              <a:t>Heute enthalten nur noch wenige Cola-Getränke echte Kolanüsse: </a:t>
            </a:r>
            <a:br>
              <a:rPr lang="de-CH" dirty="0"/>
            </a:br>
            <a:r>
              <a:rPr lang="de-CH" dirty="0"/>
              <a:t>z.B. </a:t>
            </a:r>
            <a:r>
              <a:rPr lang="es-ES" dirty="0" err="1"/>
              <a:t>Vivi</a:t>
            </a:r>
            <a:r>
              <a:rPr lang="es-ES" dirty="0"/>
              <a:t> Kola (CH) </a:t>
            </a:r>
            <a:r>
              <a:rPr lang="es-ES" dirty="0" err="1"/>
              <a:t>oder</a:t>
            </a:r>
            <a:r>
              <a:rPr lang="es-ES" dirty="0"/>
              <a:t> Red Bull Cola</a:t>
            </a:r>
            <a:endParaRPr lang="de-CH" dirty="0"/>
          </a:p>
        </p:txBody>
      </p:sp>
      <p:sp>
        <p:nvSpPr>
          <p:cNvPr id="4" name="Slide Number Placeholder 3">
            <a:extLst>
              <a:ext uri="{FF2B5EF4-FFF2-40B4-BE49-F238E27FC236}">
                <a16:creationId xmlns:a16="http://schemas.microsoft.com/office/drawing/2014/main" id="{3E42D96A-B2B2-AFB8-18F2-7105F7470312}"/>
              </a:ext>
            </a:extLst>
          </p:cNvPr>
          <p:cNvSpPr>
            <a:spLocks noGrp="1"/>
          </p:cNvSpPr>
          <p:nvPr>
            <p:ph type="sldNum" sz="quarter" idx="12"/>
          </p:nvPr>
        </p:nvSpPr>
        <p:spPr/>
        <p:txBody>
          <a:bodyPr/>
          <a:lstStyle/>
          <a:p>
            <a:fld id="{5A33CB2A-1702-4C1D-9CC4-8D472D39F19E}" type="slidenum">
              <a:rPr lang="en-US" smtClean="0"/>
              <a:t>36</a:t>
            </a:fld>
            <a:endParaRPr lang="en-US"/>
          </a:p>
        </p:txBody>
      </p:sp>
      <p:pic>
        <p:nvPicPr>
          <p:cNvPr id="7" name="Picture 6">
            <a:extLst>
              <a:ext uri="{FF2B5EF4-FFF2-40B4-BE49-F238E27FC236}">
                <a16:creationId xmlns:a16="http://schemas.microsoft.com/office/drawing/2014/main" id="{EE727093-576F-C198-4742-D83B7C777481}"/>
              </a:ext>
            </a:extLst>
          </p:cNvPr>
          <p:cNvPicPr>
            <a:picLocks noChangeAspect="1"/>
          </p:cNvPicPr>
          <p:nvPr/>
        </p:nvPicPr>
        <p:blipFill>
          <a:blip r:embed="rId2"/>
          <a:stretch>
            <a:fillRect/>
          </a:stretch>
        </p:blipFill>
        <p:spPr>
          <a:xfrm>
            <a:off x="7350809" y="1028865"/>
            <a:ext cx="3962743" cy="2629128"/>
          </a:xfrm>
          <a:prstGeom prst="rect">
            <a:avLst/>
          </a:prstGeom>
        </p:spPr>
      </p:pic>
      <p:pic>
        <p:nvPicPr>
          <p:cNvPr id="5" name="Picture 4" descr="undefined">
            <a:extLst>
              <a:ext uri="{FF2B5EF4-FFF2-40B4-BE49-F238E27FC236}">
                <a16:creationId xmlns:a16="http://schemas.microsoft.com/office/drawing/2014/main" id="{A090355C-0D22-B09A-8C8A-44939485860A}"/>
              </a:ext>
            </a:extLst>
          </p:cNvPr>
          <p:cNvPicPr>
            <a:picLocks noChangeAspect="1"/>
          </p:cNvPicPr>
          <p:nvPr/>
        </p:nvPicPr>
        <p:blipFill>
          <a:blip r:embed="rId3"/>
          <a:srcRect t="15409" b="12122"/>
          <a:stretch>
            <a:fillRect/>
          </a:stretch>
        </p:blipFill>
        <p:spPr>
          <a:xfrm>
            <a:off x="8770512" y="3226394"/>
            <a:ext cx="2913929" cy="3163613"/>
          </a:xfrm>
          <a:prstGeom prst="rect">
            <a:avLst/>
          </a:prstGeom>
        </p:spPr>
      </p:pic>
    </p:spTree>
    <p:extLst>
      <p:ext uri="{BB962C8B-B14F-4D97-AF65-F5344CB8AC3E}">
        <p14:creationId xmlns:p14="http://schemas.microsoft.com/office/powerpoint/2010/main" val="321645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4F58-AC90-0CE7-EC2B-BC824F6355C2}"/>
              </a:ext>
            </a:extLst>
          </p:cNvPr>
          <p:cNvSpPr>
            <a:spLocks noGrp="1"/>
          </p:cNvSpPr>
          <p:nvPr>
            <p:ph type="title"/>
          </p:nvPr>
        </p:nvSpPr>
        <p:spPr/>
        <p:txBody>
          <a:bodyPr/>
          <a:lstStyle/>
          <a:p>
            <a:r>
              <a:rPr lang="de-CH" dirty="0"/>
              <a:t>Die Grundbestandteile – Teil 2: Coca-Blätter</a:t>
            </a:r>
          </a:p>
        </p:txBody>
      </p:sp>
      <p:sp>
        <p:nvSpPr>
          <p:cNvPr id="3" name="Content Placeholder 2">
            <a:extLst>
              <a:ext uri="{FF2B5EF4-FFF2-40B4-BE49-F238E27FC236}">
                <a16:creationId xmlns:a16="http://schemas.microsoft.com/office/drawing/2014/main" id="{89F153A7-3054-536D-39A3-C7D799B5F269}"/>
              </a:ext>
            </a:extLst>
          </p:cNvPr>
          <p:cNvSpPr>
            <a:spLocks noGrp="1"/>
          </p:cNvSpPr>
          <p:nvPr>
            <p:ph idx="1"/>
          </p:nvPr>
        </p:nvSpPr>
        <p:spPr/>
        <p:txBody>
          <a:bodyPr/>
          <a:lstStyle/>
          <a:p>
            <a:r>
              <a:rPr lang="de-CH" b="1" dirty="0"/>
              <a:t>Fakten</a:t>
            </a:r>
          </a:p>
          <a:p>
            <a:pPr marL="285750" indent="-285750">
              <a:spcBef>
                <a:spcPts val="300"/>
              </a:spcBef>
              <a:buFont typeface="Arial" panose="020B0604020202020204" pitchFamily="34" charset="0"/>
              <a:buChar char="•"/>
            </a:pPr>
            <a:r>
              <a:rPr lang="de-CH" dirty="0"/>
              <a:t>Immergrüner Strauch bis zu 2.5 m</a:t>
            </a:r>
          </a:p>
          <a:p>
            <a:pPr marL="285750" indent="-285750">
              <a:spcBef>
                <a:spcPts val="0"/>
              </a:spcBef>
              <a:buFont typeface="Arial" panose="020B0604020202020204" pitchFamily="34" charset="0"/>
              <a:buChar char="•"/>
            </a:pPr>
            <a:r>
              <a:rPr lang="de-CH" dirty="0"/>
              <a:t>Verbreitung an den Osthängen der Anden</a:t>
            </a:r>
          </a:p>
          <a:p>
            <a:pPr>
              <a:spcBef>
                <a:spcPts val="1200"/>
              </a:spcBef>
            </a:pPr>
            <a:r>
              <a:rPr lang="de-CH" b="1" dirty="0"/>
              <a:t>Inhaltsstoffe der Blätter</a:t>
            </a:r>
          </a:p>
          <a:p>
            <a:pPr marL="285750" indent="-285750">
              <a:spcBef>
                <a:spcPts val="600"/>
              </a:spcBef>
              <a:buFont typeface="Arial" panose="020B0604020202020204" pitchFamily="34" charset="0"/>
              <a:buChar char="•"/>
            </a:pPr>
            <a:r>
              <a:rPr lang="de-CH" dirty="0"/>
              <a:t>Kokain (0.4% - 1.8%) – macht süchtig</a:t>
            </a:r>
          </a:p>
          <a:p>
            <a:pPr marL="285750" indent="-285750">
              <a:spcBef>
                <a:spcPts val="600"/>
              </a:spcBef>
              <a:buFont typeface="Arial" panose="020B0604020202020204" pitchFamily="34" charset="0"/>
              <a:buChar char="•"/>
            </a:pPr>
            <a:r>
              <a:rPr lang="de-CH" dirty="0"/>
              <a:t>Ecgonin (0.1% – 0.6%) – ähnlich aber ohne Suchtpotential</a:t>
            </a:r>
          </a:p>
          <a:p>
            <a:pPr marL="285750" indent="-285750">
              <a:spcBef>
                <a:spcPts val="600"/>
              </a:spcBef>
              <a:buFont typeface="Arial" panose="020B0604020202020204" pitchFamily="34" charset="0"/>
              <a:buChar char="•"/>
            </a:pPr>
            <a:r>
              <a:rPr lang="de-CH" dirty="0"/>
              <a:t>große Mengen an Kohlenhydraten, Calcium sowie Proteinen, </a:t>
            </a:r>
            <a:br>
              <a:rPr lang="de-CH" dirty="0"/>
            </a:br>
            <a:r>
              <a:rPr lang="de-CH" dirty="0"/>
              <a:t>Eisen, Vitamin A und Vitamin B2. Für die ansässige indigene Bevölkerung war </a:t>
            </a:r>
            <a:br>
              <a:rPr lang="de-CH" dirty="0"/>
            </a:br>
            <a:r>
              <a:rPr lang="de-CH" dirty="0"/>
              <a:t>die Pflanze bis zu den </a:t>
            </a:r>
            <a:r>
              <a:rPr lang="de-CH" dirty="0" err="1"/>
              <a:t>Conquistadores</a:t>
            </a:r>
            <a:r>
              <a:rPr lang="de-CH" dirty="0"/>
              <a:t> die einzige reichhaltige Calcium-Quelle</a:t>
            </a:r>
          </a:p>
          <a:p>
            <a:pPr>
              <a:spcBef>
                <a:spcPts val="1200"/>
              </a:spcBef>
            </a:pPr>
            <a:r>
              <a:rPr lang="de-CH" b="1" dirty="0"/>
              <a:t>Bedeutung</a:t>
            </a:r>
          </a:p>
          <a:p>
            <a:pPr>
              <a:spcBef>
                <a:spcPts val="600"/>
              </a:spcBef>
            </a:pPr>
            <a:r>
              <a:rPr lang="de-CH" dirty="0"/>
              <a:t>Wird seit Jahrtausenden mit Kalk gekaut und wurde gegen </a:t>
            </a:r>
            <a:br>
              <a:rPr lang="de-CH" dirty="0"/>
            </a:br>
            <a:r>
              <a:rPr lang="de-CH" dirty="0"/>
              <a:t>Müdigkeit, Schmerzen, Magenbeschwerden und für mehr </a:t>
            </a:r>
            <a:br>
              <a:rPr lang="de-CH" dirty="0"/>
            </a:br>
            <a:r>
              <a:rPr lang="de-CH" dirty="0"/>
              <a:t>Durchhaltevermögen bei der Arbeit genutzt</a:t>
            </a:r>
          </a:p>
          <a:p>
            <a:endParaRPr lang="de-CH" dirty="0"/>
          </a:p>
        </p:txBody>
      </p:sp>
      <p:sp>
        <p:nvSpPr>
          <p:cNvPr id="4" name="Slide Number Placeholder 3">
            <a:extLst>
              <a:ext uri="{FF2B5EF4-FFF2-40B4-BE49-F238E27FC236}">
                <a16:creationId xmlns:a16="http://schemas.microsoft.com/office/drawing/2014/main" id="{00E175A3-DF55-053E-F281-E9E535E94602}"/>
              </a:ext>
            </a:extLst>
          </p:cNvPr>
          <p:cNvSpPr>
            <a:spLocks noGrp="1"/>
          </p:cNvSpPr>
          <p:nvPr>
            <p:ph type="sldNum" sz="quarter" idx="12"/>
          </p:nvPr>
        </p:nvSpPr>
        <p:spPr/>
        <p:txBody>
          <a:bodyPr/>
          <a:lstStyle/>
          <a:p>
            <a:fld id="{5A33CB2A-1702-4C1D-9CC4-8D472D39F19E}" type="slidenum">
              <a:rPr lang="en-US" smtClean="0"/>
              <a:t>37</a:t>
            </a:fld>
            <a:endParaRPr lang="en-US"/>
          </a:p>
        </p:txBody>
      </p:sp>
      <p:pic>
        <p:nvPicPr>
          <p:cNvPr id="7" name="Picture 6">
            <a:extLst>
              <a:ext uri="{FF2B5EF4-FFF2-40B4-BE49-F238E27FC236}">
                <a16:creationId xmlns:a16="http://schemas.microsoft.com/office/drawing/2014/main" id="{48F4DEE3-9799-27A3-01A9-684262044916}"/>
              </a:ext>
            </a:extLst>
          </p:cNvPr>
          <p:cNvPicPr>
            <a:picLocks noChangeAspect="1"/>
          </p:cNvPicPr>
          <p:nvPr/>
        </p:nvPicPr>
        <p:blipFill>
          <a:blip r:embed="rId2"/>
          <a:stretch>
            <a:fillRect/>
          </a:stretch>
        </p:blipFill>
        <p:spPr>
          <a:xfrm>
            <a:off x="7441923" y="850623"/>
            <a:ext cx="1925459" cy="2981905"/>
          </a:xfrm>
          <a:prstGeom prst="rect">
            <a:avLst/>
          </a:prstGeom>
        </p:spPr>
      </p:pic>
      <p:pic>
        <p:nvPicPr>
          <p:cNvPr id="8" name="Picture 7">
            <a:extLst>
              <a:ext uri="{FF2B5EF4-FFF2-40B4-BE49-F238E27FC236}">
                <a16:creationId xmlns:a16="http://schemas.microsoft.com/office/drawing/2014/main" id="{4DAE3944-A19A-C297-F542-427F3AE2BE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02411" y="1801600"/>
            <a:ext cx="2573490" cy="3033599"/>
          </a:xfrm>
          <a:prstGeom prst="rect">
            <a:avLst/>
          </a:prstGeom>
          <a:ln>
            <a:noFill/>
          </a:ln>
          <a:effectLst>
            <a:outerShdw blurRad="292100" dist="139700" dir="2700000" algn="tl" rotWithShape="0">
              <a:srgbClr val="333333">
                <a:alpha val="65000"/>
              </a:srgbClr>
            </a:outerShdw>
          </a:effectLst>
        </p:spPr>
      </p:pic>
      <p:sp>
        <p:nvSpPr>
          <p:cNvPr id="9" name="Rectangle: Rounded Corners 8">
            <a:extLst>
              <a:ext uri="{FF2B5EF4-FFF2-40B4-BE49-F238E27FC236}">
                <a16:creationId xmlns:a16="http://schemas.microsoft.com/office/drawing/2014/main" id="{D0EA2BD1-16B6-7AE3-3ACF-19F5C7A77337}"/>
              </a:ext>
            </a:extLst>
          </p:cNvPr>
          <p:cNvSpPr/>
          <p:nvPr/>
        </p:nvSpPr>
        <p:spPr>
          <a:xfrm>
            <a:off x="6782463" y="5025224"/>
            <a:ext cx="5094577" cy="155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de-CH" b="1" dirty="0"/>
              <a:t>Fun Fact</a:t>
            </a:r>
          </a:p>
          <a:p>
            <a:pPr algn="ctr"/>
            <a:r>
              <a:rPr lang="de-CH" dirty="0"/>
              <a:t>Mit Kalk gekaut wird Kokain durch alkalische Hydrolyse in Ecgonin umgewandelt. </a:t>
            </a:r>
            <a:br>
              <a:rPr lang="de-CH" dirty="0"/>
            </a:br>
            <a:r>
              <a:rPr lang="de-CH" dirty="0"/>
              <a:t>Das erklärt warum die Andenbevölkerung damit kein Suchtproblem hat.</a:t>
            </a:r>
          </a:p>
        </p:txBody>
      </p:sp>
    </p:spTree>
    <p:extLst>
      <p:ext uri="{BB962C8B-B14F-4D97-AF65-F5344CB8AC3E}">
        <p14:creationId xmlns:p14="http://schemas.microsoft.com/office/powerpoint/2010/main" val="357445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8DD27-A7C6-2D57-82BA-37A5E5081F4F}"/>
              </a:ext>
            </a:extLst>
          </p:cNvPr>
          <p:cNvSpPr>
            <a:spLocks noGrp="1"/>
          </p:cNvSpPr>
          <p:nvPr>
            <p:ph type="title"/>
          </p:nvPr>
        </p:nvSpPr>
        <p:spPr/>
        <p:txBody>
          <a:bodyPr/>
          <a:lstStyle/>
          <a:p>
            <a:r>
              <a:rPr lang="de-CH" dirty="0"/>
              <a:t>Wie kam das Coca nach Europa?</a:t>
            </a:r>
          </a:p>
        </p:txBody>
      </p:sp>
      <p:sp>
        <p:nvSpPr>
          <p:cNvPr id="3" name="Content Placeholder 2">
            <a:extLst>
              <a:ext uri="{FF2B5EF4-FFF2-40B4-BE49-F238E27FC236}">
                <a16:creationId xmlns:a16="http://schemas.microsoft.com/office/drawing/2014/main" id="{C8203F41-BCF3-C04F-BC8D-E95DEE31FD77}"/>
              </a:ext>
            </a:extLst>
          </p:cNvPr>
          <p:cNvSpPr>
            <a:spLocks noGrp="1"/>
          </p:cNvSpPr>
          <p:nvPr>
            <p:ph idx="1"/>
          </p:nvPr>
        </p:nvSpPr>
        <p:spPr>
          <a:xfrm>
            <a:off x="516098" y="1093305"/>
            <a:ext cx="9136785" cy="2675613"/>
          </a:xfrm>
        </p:spPr>
        <p:txBody>
          <a:bodyPr/>
          <a:lstStyle/>
          <a:p>
            <a:pPr marL="1431925" indent="-1431925"/>
            <a:r>
              <a:rPr lang="de-CH" dirty="0"/>
              <a:t>1555	Erste europäische Erwähnung durch spanische Konquistadoren</a:t>
            </a:r>
          </a:p>
          <a:p>
            <a:pPr marL="1431925" indent="-1431925"/>
            <a:r>
              <a:rPr lang="de-CH" dirty="0"/>
              <a:t>Kolonisation	Indios konnten in Minen bis zu 36 h arbeiten. Stützpfeiler der Kolonisation. </a:t>
            </a:r>
            <a:br>
              <a:rPr lang="de-CH" dirty="0"/>
            </a:br>
            <a:r>
              <a:rPr lang="de-CH" dirty="0"/>
              <a:t>Bis ins 20 Jhd. fester Bestandteil der Entlohnung von Indios und Mestizen</a:t>
            </a:r>
          </a:p>
          <a:p>
            <a:pPr marL="1431925" indent="-1431925">
              <a:buAutoNum type="arabicPlain" startAt="1854"/>
            </a:pPr>
            <a:r>
              <a:rPr lang="de-CH" dirty="0"/>
              <a:t>Paolo Mantegazza, italienischer Arzt, beobachtet Coca-Kauen</a:t>
            </a:r>
          </a:p>
          <a:p>
            <a:pPr marL="1431925" indent="-1431925"/>
            <a:r>
              <a:rPr lang="de-CH" dirty="0"/>
              <a:t>Ab 1863	Angelo Mariani mischt gemahlene Coca-Blätter in Bordeauxwein </a:t>
            </a:r>
            <a:br>
              <a:rPr lang="de-CH" dirty="0"/>
            </a:br>
            <a:r>
              <a:rPr lang="de-CH" dirty="0"/>
              <a:t>(6 mg Coca pro Unze) </a:t>
            </a:r>
            <a:r>
              <a:rPr lang="de-CH" dirty="0">
                <a:sym typeface="Wingdings" panose="05000000000000000000" pitchFamily="2" charset="2"/>
              </a:rPr>
              <a:t> Vin Mariani</a:t>
            </a:r>
          </a:p>
          <a:p>
            <a:pPr marL="1431925" indent="-1431925"/>
            <a:r>
              <a:rPr lang="de-CH" dirty="0">
                <a:sym typeface="Wingdings" panose="05000000000000000000" pitchFamily="2" charset="2"/>
              </a:rPr>
              <a:t>	Prominente Fürsprecher: Jules Verne, Thomas Edison, Émile Zola, </a:t>
            </a:r>
            <a:br>
              <a:rPr lang="de-CH" dirty="0">
                <a:sym typeface="Wingdings" panose="05000000000000000000" pitchFamily="2" charset="2"/>
              </a:rPr>
            </a:br>
            <a:r>
              <a:rPr lang="de-CH" dirty="0">
                <a:sym typeface="Wingdings" panose="05000000000000000000" pitchFamily="2" charset="2"/>
              </a:rPr>
              <a:t>Queen Victoria und US-Präsident Ulysses Grant nutzte es als Schmerzlinderung bei seinem Kehlkopfkrebs</a:t>
            </a:r>
          </a:p>
          <a:p>
            <a:pPr marL="1431925" indent="-1431925"/>
            <a:r>
              <a:rPr lang="de-CH" dirty="0">
                <a:sym typeface="Wingdings" panose="05000000000000000000" pitchFamily="2" charset="2"/>
              </a:rPr>
              <a:t>	Bekanntester Konsument: Papst Leo XIII. – Mariani erhielt von ihm</a:t>
            </a:r>
            <a:br>
              <a:rPr lang="de-CH" dirty="0">
                <a:sym typeface="Wingdings" panose="05000000000000000000" pitchFamily="2" charset="2"/>
              </a:rPr>
            </a:br>
            <a:r>
              <a:rPr lang="de-CH" dirty="0">
                <a:sym typeface="Wingdings" panose="05000000000000000000" pitchFamily="2" charset="2"/>
              </a:rPr>
              <a:t>eine Goldmedaille. </a:t>
            </a:r>
          </a:p>
          <a:p>
            <a:pPr marL="1431925" indent="-1431925"/>
            <a:r>
              <a:rPr lang="de-CH" dirty="0">
                <a:sym typeface="Wingdings" panose="05000000000000000000" pitchFamily="2" charset="2"/>
              </a:rPr>
              <a:t>	Leo XIII trug angeblich stets einen Flachmann mit Vin Mariani bei sich.</a:t>
            </a:r>
          </a:p>
        </p:txBody>
      </p:sp>
      <p:sp>
        <p:nvSpPr>
          <p:cNvPr id="4" name="Slide Number Placeholder 3">
            <a:extLst>
              <a:ext uri="{FF2B5EF4-FFF2-40B4-BE49-F238E27FC236}">
                <a16:creationId xmlns:a16="http://schemas.microsoft.com/office/drawing/2014/main" id="{707C98E6-B162-008B-704C-244C5E5D9153}"/>
              </a:ext>
            </a:extLst>
          </p:cNvPr>
          <p:cNvSpPr>
            <a:spLocks noGrp="1"/>
          </p:cNvSpPr>
          <p:nvPr>
            <p:ph type="sldNum" sz="quarter" idx="12"/>
          </p:nvPr>
        </p:nvSpPr>
        <p:spPr/>
        <p:txBody>
          <a:bodyPr/>
          <a:lstStyle/>
          <a:p>
            <a:fld id="{5A33CB2A-1702-4C1D-9CC4-8D472D39F19E}" type="slidenum">
              <a:rPr lang="en-US" smtClean="0"/>
              <a:t>38</a:t>
            </a:fld>
            <a:endParaRPr lang="en-US"/>
          </a:p>
        </p:txBody>
      </p:sp>
      <p:pic>
        <p:nvPicPr>
          <p:cNvPr id="5" name="Picture 4" descr="Paolo Mantegazza – Wikipedia">
            <a:extLst>
              <a:ext uri="{FF2B5EF4-FFF2-40B4-BE49-F238E27FC236}">
                <a16:creationId xmlns:a16="http://schemas.microsoft.com/office/drawing/2014/main" id="{141D7569-E5C9-3FF9-CEE5-71F2D5292815}"/>
              </a:ext>
            </a:extLst>
          </p:cNvPr>
          <p:cNvPicPr>
            <a:picLocks noChangeAspect="1"/>
          </p:cNvPicPr>
          <p:nvPr/>
        </p:nvPicPr>
        <p:blipFill>
          <a:blip r:embed="rId2"/>
          <a:stretch>
            <a:fillRect/>
          </a:stretch>
        </p:blipFill>
        <p:spPr>
          <a:xfrm>
            <a:off x="9652883" y="1142959"/>
            <a:ext cx="1344048" cy="1602105"/>
          </a:xfrm>
          <a:prstGeom prst="rect">
            <a:avLst/>
          </a:prstGeom>
        </p:spPr>
      </p:pic>
      <p:pic>
        <p:nvPicPr>
          <p:cNvPr id="6" name="Picture 5">
            <a:extLst>
              <a:ext uri="{FF2B5EF4-FFF2-40B4-BE49-F238E27FC236}">
                <a16:creationId xmlns:a16="http://schemas.microsoft.com/office/drawing/2014/main" id="{282EF087-0A04-C05C-8D34-F5BD2657D9F2}"/>
              </a:ext>
            </a:extLst>
          </p:cNvPr>
          <p:cNvPicPr>
            <a:picLocks noChangeAspect="1"/>
          </p:cNvPicPr>
          <p:nvPr/>
        </p:nvPicPr>
        <p:blipFill>
          <a:blip r:embed="rId3"/>
          <a:srcRect l="11660" t="6485" r="8270" b="19837"/>
          <a:stretch>
            <a:fillRect/>
          </a:stretch>
        </p:blipFill>
        <p:spPr>
          <a:xfrm flipH="1">
            <a:off x="10809317" y="2126890"/>
            <a:ext cx="1252812" cy="1701579"/>
          </a:xfrm>
          <a:prstGeom prst="rect">
            <a:avLst/>
          </a:prstGeom>
        </p:spPr>
      </p:pic>
      <p:pic>
        <p:nvPicPr>
          <p:cNvPr id="8" name="Picture 7">
            <a:extLst>
              <a:ext uri="{FF2B5EF4-FFF2-40B4-BE49-F238E27FC236}">
                <a16:creationId xmlns:a16="http://schemas.microsoft.com/office/drawing/2014/main" id="{F43C0CB1-55E1-1A51-6D0E-F600B0BE6F6D}"/>
              </a:ext>
            </a:extLst>
          </p:cNvPr>
          <p:cNvPicPr>
            <a:picLocks noChangeAspect="1"/>
          </p:cNvPicPr>
          <p:nvPr/>
        </p:nvPicPr>
        <p:blipFill>
          <a:blip r:embed="rId4"/>
          <a:stretch>
            <a:fillRect/>
          </a:stretch>
        </p:blipFill>
        <p:spPr>
          <a:xfrm>
            <a:off x="9231464" y="2815177"/>
            <a:ext cx="1693905" cy="2425672"/>
          </a:xfrm>
          <a:prstGeom prst="rect">
            <a:avLst/>
          </a:prstGeom>
        </p:spPr>
      </p:pic>
      <p:pic>
        <p:nvPicPr>
          <p:cNvPr id="7" name="Picture 6" descr="Pope Leo XIII purportedly carried a hipflask of Vin Mariani with him, and awarded a Vatican gold medal to Angelo Mariani.">
            <a:extLst>
              <a:ext uri="{FF2B5EF4-FFF2-40B4-BE49-F238E27FC236}">
                <a16:creationId xmlns:a16="http://schemas.microsoft.com/office/drawing/2014/main" id="{89960462-F1EB-F0AA-7002-118C35C1C288}"/>
              </a:ext>
            </a:extLst>
          </p:cNvPr>
          <p:cNvPicPr>
            <a:picLocks noChangeAspect="1"/>
          </p:cNvPicPr>
          <p:nvPr/>
        </p:nvPicPr>
        <p:blipFill>
          <a:blip r:embed="rId5"/>
          <a:stretch>
            <a:fillRect/>
          </a:stretch>
        </p:blipFill>
        <p:spPr>
          <a:xfrm>
            <a:off x="10125613" y="4262744"/>
            <a:ext cx="1811169" cy="2425672"/>
          </a:xfrm>
          <a:prstGeom prst="rect">
            <a:avLst/>
          </a:prstGeom>
        </p:spPr>
      </p:pic>
    </p:spTree>
    <p:extLst>
      <p:ext uri="{BB962C8B-B14F-4D97-AF65-F5344CB8AC3E}">
        <p14:creationId xmlns:p14="http://schemas.microsoft.com/office/powerpoint/2010/main" val="329077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7872-9EC4-6129-1F53-4F1F738E58F5}"/>
              </a:ext>
            </a:extLst>
          </p:cNvPr>
          <p:cNvSpPr>
            <a:spLocks noGrp="1"/>
          </p:cNvSpPr>
          <p:nvPr>
            <p:ph type="title"/>
          </p:nvPr>
        </p:nvSpPr>
        <p:spPr/>
        <p:txBody>
          <a:bodyPr/>
          <a:lstStyle/>
          <a:p>
            <a:r>
              <a:rPr lang="de-CH" dirty="0"/>
              <a:t>Wie wurde daraus jetzt Coca Cola?</a:t>
            </a:r>
          </a:p>
        </p:txBody>
      </p:sp>
      <p:sp>
        <p:nvSpPr>
          <p:cNvPr id="3" name="Content Placeholder 2">
            <a:extLst>
              <a:ext uri="{FF2B5EF4-FFF2-40B4-BE49-F238E27FC236}">
                <a16:creationId xmlns:a16="http://schemas.microsoft.com/office/drawing/2014/main" id="{3F061A02-2576-6656-9799-F39173C6E3B4}"/>
              </a:ext>
            </a:extLst>
          </p:cNvPr>
          <p:cNvSpPr>
            <a:spLocks noGrp="1"/>
          </p:cNvSpPr>
          <p:nvPr>
            <p:ph idx="1"/>
          </p:nvPr>
        </p:nvSpPr>
        <p:spPr>
          <a:xfrm>
            <a:off x="516098" y="1093305"/>
            <a:ext cx="8278045" cy="5220684"/>
          </a:xfrm>
        </p:spPr>
        <p:txBody>
          <a:bodyPr/>
          <a:lstStyle/>
          <a:p>
            <a:pPr marL="1073150" indent="-1073150"/>
            <a:r>
              <a:rPr lang="de-CH" dirty="0"/>
              <a:t>1767	Erfindung des Soda-Wassers durch Joseph Priestly</a:t>
            </a:r>
          </a:p>
          <a:p>
            <a:pPr marL="1073150" indent="-1073150"/>
            <a:r>
              <a:rPr lang="de-CH" dirty="0"/>
              <a:t>1863	John Pemberton, Apotheker aus Atlanta, mischt einen Sirup aus Coca und Kola. Frank Robinson erfand dafür «Coca Cola».</a:t>
            </a:r>
            <a:br>
              <a:rPr lang="de-CH" dirty="0"/>
            </a:br>
            <a:r>
              <a:rPr lang="de-CH" dirty="0"/>
              <a:t>Pemberton war durch Kriegsverletzung Morphinsüchtig und </a:t>
            </a:r>
            <a:br>
              <a:rPr lang="de-CH" dirty="0"/>
            </a:br>
            <a:r>
              <a:rPr lang="de-CH" dirty="0"/>
              <a:t>verkaufte 1887 2/3 seiner Rezeptur an Asa Candler. </a:t>
            </a:r>
            <a:br>
              <a:rPr lang="de-CH" dirty="0"/>
            </a:br>
            <a:r>
              <a:rPr lang="de-CH" dirty="0"/>
              <a:t>Ein Jahr später starb er. Sein Sohn behielt 1/3, verkaufte das aber bald und starb schon 6 Jahre später an einer Überdosis Rohopium.</a:t>
            </a:r>
          </a:p>
          <a:p>
            <a:pPr marL="1073150" indent="-1073150"/>
            <a:r>
              <a:rPr lang="de-CH" dirty="0"/>
              <a:t>Ab 1887	Asa Candler kaufte systematisch alle Rechte auf (2’300$). Vermutlich nicht alles legal (Unterschriftenfälschung). Da alle Firmenunterlagen vor 1910 vernichtet wurden ist das nicht mehr nachzuweisen.</a:t>
            </a:r>
          </a:p>
          <a:p>
            <a:pPr marL="1073150" indent="-1073150">
              <a:buAutoNum type="arabicPlain" startAt="1892"/>
            </a:pPr>
            <a:r>
              <a:rPr lang="de-CH" dirty="0"/>
              <a:t>Gründung der Coca Cola Company und bald Änderung der Rezeptur </a:t>
            </a:r>
            <a:r>
              <a:rPr lang="de-CH" dirty="0">
                <a:sym typeface="Wingdings" panose="05000000000000000000" pitchFamily="2" charset="2"/>
              </a:rPr>
              <a:t> Mit «Geheimnis 7X»  Geheimnis als Marketing-Instrument</a:t>
            </a:r>
          </a:p>
          <a:p>
            <a:r>
              <a:rPr lang="de-CH" b="1" dirty="0">
                <a:sym typeface="Wingdings" panose="05000000000000000000" pitchFamily="2" charset="2"/>
              </a:rPr>
              <a:t>Und was ist mit dem Coca-Anteil?</a:t>
            </a:r>
          </a:p>
          <a:p>
            <a:pPr>
              <a:spcBef>
                <a:spcPts val="600"/>
              </a:spcBef>
            </a:pPr>
            <a:r>
              <a:rPr lang="de-CH" dirty="0">
                <a:sym typeface="Wingdings" panose="05000000000000000000" pitchFamily="2" charset="2"/>
              </a:rPr>
              <a:t>Seit 1903 werden keine Coca-Blätter mehr verwendet und ein Jahr vorher wurde ihnen bereits vorher der Kokain-Anteil entzogen</a:t>
            </a:r>
            <a:endParaRPr lang="de-CH" dirty="0"/>
          </a:p>
          <a:p>
            <a:pPr marL="1073150" indent="-1073150"/>
            <a:endParaRPr lang="de-CH" dirty="0"/>
          </a:p>
        </p:txBody>
      </p:sp>
      <p:sp>
        <p:nvSpPr>
          <p:cNvPr id="4" name="Slide Number Placeholder 3">
            <a:extLst>
              <a:ext uri="{FF2B5EF4-FFF2-40B4-BE49-F238E27FC236}">
                <a16:creationId xmlns:a16="http://schemas.microsoft.com/office/drawing/2014/main" id="{CB431AF5-966A-8DBA-7666-38ECCEA7FCF4}"/>
              </a:ext>
            </a:extLst>
          </p:cNvPr>
          <p:cNvSpPr>
            <a:spLocks noGrp="1"/>
          </p:cNvSpPr>
          <p:nvPr>
            <p:ph type="sldNum" sz="quarter" idx="12"/>
          </p:nvPr>
        </p:nvSpPr>
        <p:spPr/>
        <p:txBody>
          <a:bodyPr/>
          <a:lstStyle/>
          <a:p>
            <a:fld id="{5A33CB2A-1702-4C1D-9CC4-8D472D39F19E}" type="slidenum">
              <a:rPr lang="en-US" smtClean="0"/>
              <a:t>39</a:t>
            </a:fld>
            <a:endParaRPr lang="en-US"/>
          </a:p>
        </p:txBody>
      </p:sp>
      <p:pic>
        <p:nvPicPr>
          <p:cNvPr id="5" name="Picture 4" descr="Portrait">
            <a:extLst>
              <a:ext uri="{FF2B5EF4-FFF2-40B4-BE49-F238E27FC236}">
                <a16:creationId xmlns:a16="http://schemas.microsoft.com/office/drawing/2014/main" id="{54D3D0CB-DC3F-2ADA-E0C3-EB36E2434AF6}"/>
              </a:ext>
            </a:extLst>
          </p:cNvPr>
          <p:cNvPicPr>
            <a:picLocks noChangeAspect="1"/>
          </p:cNvPicPr>
          <p:nvPr/>
        </p:nvPicPr>
        <p:blipFill>
          <a:blip r:embed="rId2"/>
          <a:stretch>
            <a:fillRect/>
          </a:stretch>
        </p:blipFill>
        <p:spPr>
          <a:xfrm>
            <a:off x="8806918" y="228661"/>
            <a:ext cx="1358824" cy="1744730"/>
          </a:xfrm>
          <a:prstGeom prst="rect">
            <a:avLst/>
          </a:prstGeom>
        </p:spPr>
      </p:pic>
      <p:pic>
        <p:nvPicPr>
          <p:cNvPr id="6" name="Picture 5">
            <a:extLst>
              <a:ext uri="{FF2B5EF4-FFF2-40B4-BE49-F238E27FC236}">
                <a16:creationId xmlns:a16="http://schemas.microsoft.com/office/drawing/2014/main" id="{3188BCB2-15FD-EED3-34D4-D65309DB0E86}"/>
              </a:ext>
            </a:extLst>
          </p:cNvPr>
          <p:cNvPicPr>
            <a:picLocks noChangeAspect="1"/>
          </p:cNvPicPr>
          <p:nvPr/>
        </p:nvPicPr>
        <p:blipFill>
          <a:blip r:embed="rId3"/>
          <a:stretch>
            <a:fillRect/>
          </a:stretch>
        </p:blipFill>
        <p:spPr>
          <a:xfrm flipH="1">
            <a:off x="9983473" y="1291627"/>
            <a:ext cx="2038288" cy="2519324"/>
          </a:xfrm>
          <a:prstGeom prst="rect">
            <a:avLst/>
          </a:prstGeom>
        </p:spPr>
      </p:pic>
      <p:pic>
        <p:nvPicPr>
          <p:cNvPr id="7" name="Picture 6" descr="Das Logo von Coca-Cola (1904)">
            <a:extLst>
              <a:ext uri="{FF2B5EF4-FFF2-40B4-BE49-F238E27FC236}">
                <a16:creationId xmlns:a16="http://schemas.microsoft.com/office/drawing/2014/main" id="{26B574A3-0DFF-73C5-DA49-C42047FC5D6F}"/>
              </a:ext>
            </a:extLst>
          </p:cNvPr>
          <p:cNvPicPr>
            <a:picLocks noChangeAspect="1"/>
          </p:cNvPicPr>
          <p:nvPr/>
        </p:nvPicPr>
        <p:blipFill>
          <a:blip r:embed="rId4"/>
          <a:stretch>
            <a:fillRect/>
          </a:stretch>
        </p:blipFill>
        <p:spPr>
          <a:xfrm>
            <a:off x="8251611" y="2156272"/>
            <a:ext cx="2104963" cy="694130"/>
          </a:xfrm>
          <a:prstGeom prst="rect">
            <a:avLst/>
          </a:prstGeom>
        </p:spPr>
      </p:pic>
      <p:pic>
        <p:nvPicPr>
          <p:cNvPr id="8" name="Picture 7">
            <a:extLst>
              <a:ext uri="{FF2B5EF4-FFF2-40B4-BE49-F238E27FC236}">
                <a16:creationId xmlns:a16="http://schemas.microsoft.com/office/drawing/2014/main" id="{3FA221E5-8F7D-62EF-8C94-CD4A2B63FDA9}"/>
              </a:ext>
            </a:extLst>
          </p:cNvPr>
          <p:cNvPicPr>
            <a:picLocks noChangeAspect="1"/>
          </p:cNvPicPr>
          <p:nvPr/>
        </p:nvPicPr>
        <p:blipFill>
          <a:blip r:embed="rId5"/>
          <a:stretch>
            <a:fillRect/>
          </a:stretch>
        </p:blipFill>
        <p:spPr>
          <a:xfrm>
            <a:off x="8794143" y="3383568"/>
            <a:ext cx="2381250" cy="2533650"/>
          </a:xfrm>
          <a:prstGeom prst="rect">
            <a:avLst/>
          </a:prstGeom>
        </p:spPr>
      </p:pic>
    </p:spTree>
    <p:extLst>
      <p:ext uri="{BB962C8B-B14F-4D97-AF65-F5344CB8AC3E}">
        <p14:creationId xmlns:p14="http://schemas.microsoft.com/office/powerpoint/2010/main" val="17317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A946-6DB0-49AB-F4CD-62B84F3AB5E2}"/>
              </a:ext>
            </a:extLst>
          </p:cNvPr>
          <p:cNvSpPr>
            <a:spLocks noGrp="1"/>
          </p:cNvSpPr>
          <p:nvPr>
            <p:ph type="title"/>
          </p:nvPr>
        </p:nvSpPr>
        <p:spPr>
          <a:xfrm>
            <a:off x="2626384" y="369737"/>
            <a:ext cx="9058057" cy="540687"/>
          </a:xfrm>
        </p:spPr>
        <p:txBody>
          <a:bodyPr/>
          <a:lstStyle/>
          <a:p>
            <a:r>
              <a:rPr lang="de-CH" dirty="0"/>
              <a:t>Energieverbrauch je nach Geschwindigkeit</a:t>
            </a:r>
          </a:p>
        </p:txBody>
      </p:sp>
      <p:sp>
        <p:nvSpPr>
          <p:cNvPr id="3" name="Content Placeholder 2">
            <a:extLst>
              <a:ext uri="{FF2B5EF4-FFF2-40B4-BE49-F238E27FC236}">
                <a16:creationId xmlns:a16="http://schemas.microsoft.com/office/drawing/2014/main" id="{69F8135E-1EDB-D942-9E85-81AB47B84E10}"/>
              </a:ext>
            </a:extLst>
          </p:cNvPr>
          <p:cNvSpPr>
            <a:spLocks noGrp="1"/>
          </p:cNvSpPr>
          <p:nvPr>
            <p:ph idx="1"/>
          </p:nvPr>
        </p:nvSpPr>
        <p:spPr>
          <a:xfrm>
            <a:off x="516098" y="1556426"/>
            <a:ext cx="5717000" cy="3686784"/>
          </a:xfrm>
        </p:spPr>
        <p:txBody>
          <a:bodyPr/>
          <a:lstStyle/>
          <a:p>
            <a:r>
              <a:rPr lang="de-CH" dirty="0"/>
              <a:t>E-Fahrzeugen wird vorgeworfen ihre Verbrauchs-angaben sind ja nur im idealen Zustand erreichbar.</a:t>
            </a:r>
          </a:p>
          <a:p>
            <a:r>
              <a:rPr lang="de-CH" dirty="0"/>
              <a:t>Richtig! Doch das ist bei Benzinern genauso!</a:t>
            </a:r>
          </a:p>
          <a:p>
            <a:r>
              <a:rPr lang="de-CH" dirty="0"/>
              <a:t>Die Physik sagt: </a:t>
            </a:r>
            <a:br>
              <a:rPr lang="de-CH" dirty="0"/>
            </a:br>
            <a:r>
              <a:rPr lang="de-CH" dirty="0"/>
              <a:t>Doppelte Geschwindigkeit = 4-facher Luftwiderstand</a:t>
            </a:r>
          </a:p>
          <a:p>
            <a:r>
              <a:rPr lang="de-CH" dirty="0"/>
              <a:t>4-facher Luftwiderstand = 4-fache Energie nötig</a:t>
            </a:r>
          </a:p>
          <a:p>
            <a:r>
              <a:rPr lang="de-CH" dirty="0"/>
              <a:t>Dazu der plakative Auto-Bild-Artikel:</a:t>
            </a:r>
            <a:br>
              <a:rPr lang="de-CH" dirty="0"/>
            </a:br>
            <a:r>
              <a:rPr lang="de-CH" dirty="0"/>
              <a:t>  </a:t>
            </a:r>
            <a:r>
              <a:rPr lang="de-CH" b="1" dirty="0"/>
              <a:t>Was kostet Vollgas?</a:t>
            </a:r>
          </a:p>
          <a:p>
            <a:r>
              <a:rPr lang="de-CH" dirty="0"/>
              <a:t>Fazit und Zitat aus dem Artikel:</a:t>
            </a:r>
            <a:br>
              <a:rPr lang="de-CH" dirty="0"/>
            </a:br>
            <a:r>
              <a:rPr lang="de-CH" dirty="0"/>
              <a:t>   «Denk an die Scheiche, schleiche»</a:t>
            </a:r>
          </a:p>
          <a:p>
            <a:r>
              <a:rPr lang="de-CH" dirty="0"/>
              <a:t>Mein Fazit:</a:t>
            </a:r>
            <a:br>
              <a:rPr lang="de-CH" dirty="0"/>
            </a:br>
            <a:r>
              <a:rPr lang="de-CH" dirty="0"/>
              <a:t>   «Elektrisch denken, kein Geld verschenken»</a:t>
            </a:r>
          </a:p>
        </p:txBody>
      </p:sp>
      <p:sp>
        <p:nvSpPr>
          <p:cNvPr id="4" name="Slide Number Placeholder 3">
            <a:extLst>
              <a:ext uri="{FF2B5EF4-FFF2-40B4-BE49-F238E27FC236}">
                <a16:creationId xmlns:a16="http://schemas.microsoft.com/office/drawing/2014/main" id="{E86D8DB8-47C9-4095-B046-B892EC42BF50}"/>
              </a:ext>
            </a:extLst>
          </p:cNvPr>
          <p:cNvSpPr>
            <a:spLocks noGrp="1"/>
          </p:cNvSpPr>
          <p:nvPr>
            <p:ph type="sldNum" sz="quarter" idx="12"/>
          </p:nvPr>
        </p:nvSpPr>
        <p:spPr/>
        <p:txBody>
          <a:bodyPr/>
          <a:lstStyle/>
          <a:p>
            <a:fld id="{5A33CB2A-1702-4C1D-9CC4-8D472D39F19E}" type="slidenum">
              <a:rPr lang="en-US" smtClean="0"/>
              <a:t>4</a:t>
            </a:fld>
            <a:endParaRPr lang="en-US"/>
          </a:p>
        </p:txBody>
      </p:sp>
      <p:pic>
        <p:nvPicPr>
          <p:cNvPr id="6" name="Picture 5" descr="Warum Updates wichtig sind - Onlineportal von IT Management">
            <a:extLst>
              <a:ext uri="{FF2B5EF4-FFF2-40B4-BE49-F238E27FC236}">
                <a16:creationId xmlns:a16="http://schemas.microsoft.com/office/drawing/2014/main" id="{0D65F625-7C17-7D32-B799-063A76121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98834" cy="14055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F94735B-7720-3579-39C5-6D718833B26D}"/>
              </a:ext>
            </a:extLst>
          </p:cNvPr>
          <p:cNvPicPr>
            <a:picLocks noChangeAspect="1"/>
          </p:cNvPicPr>
          <p:nvPr/>
        </p:nvPicPr>
        <p:blipFill>
          <a:blip r:embed="rId4"/>
          <a:srcRect r="22142"/>
          <a:stretch>
            <a:fillRect/>
          </a:stretch>
        </p:blipFill>
        <p:spPr>
          <a:xfrm>
            <a:off x="6347038" y="910425"/>
            <a:ext cx="3320992" cy="255927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C685C44-A905-1C45-5411-2E506C8EA94C}"/>
              </a:ext>
            </a:extLst>
          </p:cNvPr>
          <p:cNvPicPr>
            <a:picLocks noChangeAspect="1"/>
          </p:cNvPicPr>
          <p:nvPr/>
        </p:nvPicPr>
        <p:blipFill>
          <a:blip r:embed="rId5"/>
          <a:stretch>
            <a:fillRect/>
          </a:stretch>
        </p:blipFill>
        <p:spPr>
          <a:xfrm>
            <a:off x="10125940" y="1697208"/>
            <a:ext cx="1624151" cy="1014840"/>
          </a:xfrm>
          <a:prstGeom prst="rect">
            <a:avLst/>
          </a:prstGeom>
        </p:spPr>
      </p:pic>
      <p:pic>
        <p:nvPicPr>
          <p:cNvPr id="18" name="Picture 17">
            <a:extLst>
              <a:ext uri="{FF2B5EF4-FFF2-40B4-BE49-F238E27FC236}">
                <a16:creationId xmlns:a16="http://schemas.microsoft.com/office/drawing/2014/main" id="{1F0029DF-3BFA-BB96-B4E5-442FF3FBB2DC}"/>
              </a:ext>
            </a:extLst>
          </p:cNvPr>
          <p:cNvPicPr>
            <a:picLocks noChangeAspect="1"/>
          </p:cNvPicPr>
          <p:nvPr/>
        </p:nvPicPr>
        <p:blipFill>
          <a:blip r:embed="rId6"/>
          <a:stretch>
            <a:fillRect/>
          </a:stretch>
        </p:blipFill>
        <p:spPr>
          <a:xfrm>
            <a:off x="6347036" y="3757988"/>
            <a:ext cx="3320991" cy="2556000"/>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5108D889-547C-DCC9-EC69-BE2339607527}"/>
              </a:ext>
            </a:extLst>
          </p:cNvPr>
          <p:cNvPicPr>
            <a:picLocks noChangeAspect="1"/>
          </p:cNvPicPr>
          <p:nvPr/>
        </p:nvPicPr>
        <p:blipFill>
          <a:blip r:embed="rId7"/>
          <a:stretch>
            <a:fillRect/>
          </a:stretch>
        </p:blipFill>
        <p:spPr>
          <a:xfrm>
            <a:off x="9781965" y="4513672"/>
            <a:ext cx="2345544" cy="1044631"/>
          </a:xfrm>
          <a:prstGeom prst="rect">
            <a:avLst/>
          </a:prstGeom>
        </p:spPr>
      </p:pic>
      <p:grpSp>
        <p:nvGrpSpPr>
          <p:cNvPr id="35" name="Group 34">
            <a:extLst>
              <a:ext uri="{FF2B5EF4-FFF2-40B4-BE49-F238E27FC236}">
                <a16:creationId xmlns:a16="http://schemas.microsoft.com/office/drawing/2014/main" id="{7F49DB3E-7903-01B5-4F2F-ED2B66B1B49C}"/>
              </a:ext>
            </a:extLst>
          </p:cNvPr>
          <p:cNvGrpSpPr/>
          <p:nvPr/>
        </p:nvGrpSpPr>
        <p:grpSpPr>
          <a:xfrm>
            <a:off x="3776987" y="910424"/>
            <a:ext cx="5369668" cy="5555143"/>
            <a:chOff x="441909" y="933120"/>
            <a:chExt cx="5369668" cy="5555143"/>
          </a:xfrm>
        </p:grpSpPr>
        <p:sp>
          <p:nvSpPr>
            <p:cNvPr id="21" name="Rectangle: Rounded Corners 20">
              <a:extLst>
                <a:ext uri="{FF2B5EF4-FFF2-40B4-BE49-F238E27FC236}">
                  <a16:creationId xmlns:a16="http://schemas.microsoft.com/office/drawing/2014/main" id="{DB470DD6-326B-CF76-E79D-31B181CE5614}"/>
                </a:ext>
              </a:extLst>
            </p:cNvPr>
            <p:cNvSpPr/>
            <p:nvPr/>
          </p:nvSpPr>
          <p:spPr>
            <a:xfrm>
              <a:off x="441909" y="933120"/>
              <a:ext cx="5369668" cy="55551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nSpc>
                  <a:spcPct val="120000"/>
                </a:lnSpc>
                <a:spcAft>
                  <a:spcPts val="600"/>
                </a:spcAft>
              </a:pPr>
              <a:r>
                <a:rPr lang="de-CH" dirty="0"/>
                <a:t>Warum haben wir nur 2- und nicht 4-fachen Verbrauch wenn ich von 80 auf 160 gehe?</a:t>
              </a:r>
            </a:p>
            <a:p>
              <a:pPr>
                <a:lnSpc>
                  <a:spcPct val="120000"/>
                </a:lnSpc>
              </a:pPr>
              <a:r>
                <a:rPr lang="de-CH" dirty="0"/>
                <a:t>Weil Reibungsverluste im Antriebsstrang, den Reifen, die Lichtmaschine u.a. einen Sockel bilden.</a:t>
              </a:r>
            </a:p>
            <a:p>
              <a:pPr algn="ctr"/>
              <a:endParaRPr lang="de-CH" dirty="0"/>
            </a:p>
          </p:txBody>
        </p:sp>
        <p:pic>
          <p:nvPicPr>
            <p:cNvPr id="34" name="Picture 33">
              <a:extLst>
                <a:ext uri="{FF2B5EF4-FFF2-40B4-BE49-F238E27FC236}">
                  <a16:creationId xmlns:a16="http://schemas.microsoft.com/office/drawing/2014/main" id="{0E95E54A-A7F8-727E-5A28-AFA61C77474F}"/>
                </a:ext>
              </a:extLst>
            </p:cNvPr>
            <p:cNvPicPr>
              <a:picLocks noChangeAspect="1"/>
            </p:cNvPicPr>
            <p:nvPr/>
          </p:nvPicPr>
          <p:blipFill>
            <a:blip r:embed="rId8"/>
            <a:stretch>
              <a:fillRect/>
            </a:stretch>
          </p:blipFill>
          <p:spPr>
            <a:xfrm>
              <a:off x="963410" y="3025594"/>
              <a:ext cx="4309872" cy="3288394"/>
            </a:xfrm>
            <a:prstGeom prst="rect">
              <a:avLst/>
            </a:prstGeom>
          </p:spPr>
        </p:pic>
      </p:grpSp>
    </p:spTree>
    <p:extLst>
      <p:ext uri="{BB962C8B-B14F-4D97-AF65-F5344CB8AC3E}">
        <p14:creationId xmlns:p14="http://schemas.microsoft.com/office/powerpoint/2010/main" val="312333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F0709-A021-C17A-5E5C-48891CB11920}"/>
              </a:ext>
            </a:extLst>
          </p:cNvPr>
          <p:cNvSpPr>
            <a:spLocks noGrp="1"/>
          </p:cNvSpPr>
          <p:nvPr>
            <p:ph type="title"/>
          </p:nvPr>
        </p:nvSpPr>
        <p:spPr/>
        <p:txBody>
          <a:bodyPr/>
          <a:lstStyle/>
          <a:p>
            <a:r>
              <a:rPr lang="de-CH" dirty="0"/>
              <a:t>Zum Schluss ein paar Fun Facts zu Coca Cola</a:t>
            </a:r>
          </a:p>
        </p:txBody>
      </p:sp>
      <p:sp>
        <p:nvSpPr>
          <p:cNvPr id="3" name="Content Placeholder 2">
            <a:extLst>
              <a:ext uri="{FF2B5EF4-FFF2-40B4-BE49-F238E27FC236}">
                <a16:creationId xmlns:a16="http://schemas.microsoft.com/office/drawing/2014/main" id="{D5377752-A916-46CC-D392-50D984A22EB6}"/>
              </a:ext>
            </a:extLst>
          </p:cNvPr>
          <p:cNvSpPr>
            <a:spLocks noGrp="1"/>
          </p:cNvSpPr>
          <p:nvPr>
            <p:ph idx="1"/>
          </p:nvPr>
        </p:nvSpPr>
        <p:spPr>
          <a:xfrm>
            <a:off x="562944" y="1093305"/>
            <a:ext cx="7779758" cy="5220684"/>
          </a:xfrm>
        </p:spPr>
        <p:txBody>
          <a:bodyPr/>
          <a:lstStyle/>
          <a:p>
            <a:r>
              <a:rPr lang="de-CH" sz="1600" dirty="0"/>
              <a:t>Cola wurde ursprünglich als Medizin verkauft. Erst 1905 änderte es auf ‘Erfrischungsgetränk’.</a:t>
            </a:r>
          </a:p>
          <a:p>
            <a:r>
              <a:rPr lang="de-CH" sz="1600" dirty="0"/>
              <a:t>Ein Erfolgsfaktor war die Erfindung des Kronkorkens. Candler wollte Cola nur in gehobenen Soda-Bars konsumiert wissen. Erst der Kronkorken brachte Cola ab 1899 zur arbeitenden Bevölkerung.</a:t>
            </a:r>
          </a:p>
          <a:p>
            <a:r>
              <a:rPr lang="de-CH" sz="1600" dirty="0"/>
              <a:t>1931: erste Werbung mit dem Weihnachtsmann in den Coca Cola-Farben</a:t>
            </a:r>
          </a:p>
          <a:p>
            <a:r>
              <a:rPr lang="de-CH" sz="1600" dirty="0"/>
              <a:t>Nachdem Marschall Georgi Schukow Coca-Cola durch Eisenhower kannte, ließ er eine ‘Weisse Cola’ in der UDSSR produzieren. Transparent wie Wodka. </a:t>
            </a:r>
          </a:p>
          <a:p>
            <a:r>
              <a:rPr lang="de-CH" sz="1600" dirty="0"/>
              <a:t>1940: Fehlende Zutaten während des Krieges führten in Essen zur Entwicklung der Fanta durch den Coca Cola GmbH-Chefchemiker Wolfgang Schetelig</a:t>
            </a:r>
          </a:p>
          <a:p>
            <a:r>
              <a:rPr lang="de-CH" sz="1600" dirty="0"/>
              <a:t>Ab 1950 gab es Cola auch in Dosen – für das Militär</a:t>
            </a:r>
          </a:p>
          <a:p>
            <a:r>
              <a:rPr lang="de-CH" sz="1600" dirty="0"/>
              <a:t>Früher wurden rund 2.8 Liter Wasser benötigt, um einen Liter Cola zu produzieren. Inzwischen nur noch rund 1.5 bis 2 Liter.</a:t>
            </a:r>
          </a:p>
          <a:p>
            <a:r>
              <a:rPr lang="de-CH" sz="1600" dirty="0"/>
              <a:t>Und, last but not least, … Coca Cola Company bestreitet bis heute, dass jemals Kokain Zutat in ihren Getränken war</a:t>
            </a:r>
          </a:p>
        </p:txBody>
      </p:sp>
      <p:sp>
        <p:nvSpPr>
          <p:cNvPr id="4" name="Slide Number Placeholder 3">
            <a:extLst>
              <a:ext uri="{FF2B5EF4-FFF2-40B4-BE49-F238E27FC236}">
                <a16:creationId xmlns:a16="http://schemas.microsoft.com/office/drawing/2014/main" id="{F71A82A6-1135-4545-C145-A90C7B685079}"/>
              </a:ext>
            </a:extLst>
          </p:cNvPr>
          <p:cNvSpPr>
            <a:spLocks noGrp="1"/>
          </p:cNvSpPr>
          <p:nvPr>
            <p:ph type="sldNum" sz="quarter" idx="12"/>
          </p:nvPr>
        </p:nvSpPr>
        <p:spPr/>
        <p:txBody>
          <a:bodyPr/>
          <a:lstStyle/>
          <a:p>
            <a:fld id="{5A33CB2A-1702-4C1D-9CC4-8D472D39F19E}" type="slidenum">
              <a:rPr lang="en-US" smtClean="0"/>
              <a:t>40</a:t>
            </a:fld>
            <a:endParaRPr lang="en-US"/>
          </a:p>
        </p:txBody>
      </p:sp>
      <p:pic>
        <p:nvPicPr>
          <p:cNvPr id="7" name="Picture 6">
            <a:extLst>
              <a:ext uri="{FF2B5EF4-FFF2-40B4-BE49-F238E27FC236}">
                <a16:creationId xmlns:a16="http://schemas.microsoft.com/office/drawing/2014/main" id="{C659E978-A842-B817-150B-1E154EC2DA31}"/>
              </a:ext>
            </a:extLst>
          </p:cNvPr>
          <p:cNvPicPr>
            <a:picLocks noChangeAspect="1"/>
          </p:cNvPicPr>
          <p:nvPr/>
        </p:nvPicPr>
        <p:blipFill>
          <a:blip r:embed="rId2"/>
          <a:srcRect l="12978" r="11369"/>
          <a:stretch>
            <a:fillRect/>
          </a:stretch>
        </p:blipFill>
        <p:spPr>
          <a:xfrm>
            <a:off x="8073031" y="767302"/>
            <a:ext cx="3677060" cy="1822065"/>
          </a:xfrm>
          <a:prstGeom prst="rect">
            <a:avLst/>
          </a:prstGeom>
        </p:spPr>
      </p:pic>
      <p:pic>
        <p:nvPicPr>
          <p:cNvPr id="8" name="Picture 7" descr="Hat Coca-Cola den Weihnachtsmann erfunden?">
            <a:extLst>
              <a:ext uri="{FF2B5EF4-FFF2-40B4-BE49-F238E27FC236}">
                <a16:creationId xmlns:a16="http://schemas.microsoft.com/office/drawing/2014/main" id="{B0BC83EE-8CD0-8EEC-B252-71A9476D1CDA}"/>
              </a:ext>
            </a:extLst>
          </p:cNvPr>
          <p:cNvPicPr>
            <a:picLocks noChangeAspect="1"/>
          </p:cNvPicPr>
          <p:nvPr/>
        </p:nvPicPr>
        <p:blipFill>
          <a:blip r:embed="rId3"/>
          <a:srcRect l="11021" r="10151"/>
          <a:stretch>
            <a:fillRect/>
          </a:stretch>
        </p:blipFill>
        <p:spPr>
          <a:xfrm>
            <a:off x="8762337" y="1821843"/>
            <a:ext cx="2456953" cy="1753223"/>
          </a:xfrm>
          <a:prstGeom prst="rect">
            <a:avLst/>
          </a:prstGeom>
        </p:spPr>
      </p:pic>
      <p:pic>
        <p:nvPicPr>
          <p:cNvPr id="9" name="Picture 8">
            <a:extLst>
              <a:ext uri="{FF2B5EF4-FFF2-40B4-BE49-F238E27FC236}">
                <a16:creationId xmlns:a16="http://schemas.microsoft.com/office/drawing/2014/main" id="{91D784EB-2D18-BE40-2E2B-B1C792D1E64F}"/>
              </a:ext>
            </a:extLst>
          </p:cNvPr>
          <p:cNvPicPr>
            <a:picLocks noChangeAspect="1"/>
          </p:cNvPicPr>
          <p:nvPr/>
        </p:nvPicPr>
        <p:blipFill>
          <a:blip r:embed="rId4"/>
          <a:stretch>
            <a:fillRect/>
          </a:stretch>
        </p:blipFill>
        <p:spPr>
          <a:xfrm>
            <a:off x="10483135" y="2960302"/>
            <a:ext cx="1362342" cy="1683855"/>
          </a:xfrm>
          <a:prstGeom prst="rect">
            <a:avLst/>
          </a:prstGeom>
        </p:spPr>
      </p:pic>
      <p:pic>
        <p:nvPicPr>
          <p:cNvPr id="10" name="Picture 9" descr="Did you know that Fanta was born out of necessity during World War II in  Germany? 🤔 Created in 1940 by Max Keith, Fanta emerged to fill the void  left by Coca-Cola">
            <a:extLst>
              <a:ext uri="{FF2B5EF4-FFF2-40B4-BE49-F238E27FC236}">
                <a16:creationId xmlns:a16="http://schemas.microsoft.com/office/drawing/2014/main" id="{29919AD7-F83E-AB29-4662-C8AADB9FD6B8}"/>
              </a:ext>
            </a:extLst>
          </p:cNvPr>
          <p:cNvPicPr>
            <a:picLocks noChangeAspect="1"/>
          </p:cNvPicPr>
          <p:nvPr/>
        </p:nvPicPr>
        <p:blipFill>
          <a:blip r:embed="rId5"/>
          <a:stretch>
            <a:fillRect/>
          </a:stretch>
        </p:blipFill>
        <p:spPr>
          <a:xfrm>
            <a:off x="8436171" y="2986932"/>
            <a:ext cx="1657350" cy="2762250"/>
          </a:xfrm>
          <a:prstGeom prst="rect">
            <a:avLst/>
          </a:prstGeom>
        </p:spPr>
      </p:pic>
      <p:pic>
        <p:nvPicPr>
          <p:cNvPr id="11" name="Picture 10" descr="50 Jahre Coca-Cola in Getränkedosen in Deutschland">
            <a:extLst>
              <a:ext uri="{FF2B5EF4-FFF2-40B4-BE49-F238E27FC236}">
                <a16:creationId xmlns:a16="http://schemas.microsoft.com/office/drawing/2014/main" id="{D0150879-070A-A502-26E8-6E266168DD25}"/>
              </a:ext>
            </a:extLst>
          </p:cNvPr>
          <p:cNvPicPr>
            <a:picLocks noChangeAspect="1"/>
          </p:cNvPicPr>
          <p:nvPr/>
        </p:nvPicPr>
        <p:blipFill>
          <a:blip r:embed="rId6"/>
          <a:stretch>
            <a:fillRect/>
          </a:stretch>
        </p:blipFill>
        <p:spPr>
          <a:xfrm>
            <a:off x="10093521" y="3897698"/>
            <a:ext cx="1176624" cy="2130179"/>
          </a:xfrm>
          <a:prstGeom prst="rect">
            <a:avLst/>
          </a:prstGeom>
        </p:spPr>
      </p:pic>
      <p:pic>
        <p:nvPicPr>
          <p:cNvPr id="13" name="Picture 12">
            <a:extLst>
              <a:ext uri="{FF2B5EF4-FFF2-40B4-BE49-F238E27FC236}">
                <a16:creationId xmlns:a16="http://schemas.microsoft.com/office/drawing/2014/main" id="{30E1D8E3-15B5-D794-1228-5D64E18D3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4950" y="5368458"/>
            <a:ext cx="2371725" cy="1333500"/>
          </a:xfrm>
          <a:prstGeom prst="rect">
            <a:avLst/>
          </a:prstGeom>
        </p:spPr>
      </p:pic>
    </p:spTree>
    <p:extLst>
      <p:ext uri="{BB962C8B-B14F-4D97-AF65-F5344CB8AC3E}">
        <p14:creationId xmlns:p14="http://schemas.microsoft.com/office/powerpoint/2010/main" val="42047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 calcmode="lin" valueType="num">
                                      <p:cBhvr additive="base">
                                        <p:cTn id="6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anim calcmode="lin" valueType="num">
                                      <p:cBhvr additive="base">
                                        <p:cTn id="6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90D71-7B6D-BBE6-368A-3762ECC42D9F}"/>
              </a:ext>
            </a:extLst>
          </p:cNvPr>
          <p:cNvPicPr>
            <a:picLocks noChangeAspect="1"/>
          </p:cNvPicPr>
          <p:nvPr/>
        </p:nvPicPr>
        <p:blipFill>
          <a:blip r:embed="rId3" cstate="email">
            <a:extLst>
              <a:ext uri="{28A0092B-C50C-407E-A947-70E740481C1C}">
                <a14:useLocalDpi xmlns:a14="http://schemas.microsoft.com/office/drawing/2010/main" val="0"/>
              </a:ext>
            </a:extLst>
          </a:blip>
          <a:srcRect l="-346" t="-331" b="-2497"/>
          <a:stretch>
            <a:fillRect/>
          </a:stretch>
        </p:blipFill>
        <p:spPr>
          <a:xfrm>
            <a:off x="0" y="0"/>
            <a:ext cx="12190968" cy="7025640"/>
          </a:xfrm>
          <a:prstGeom prst="rect">
            <a:avLst/>
          </a:prstGeom>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noProof="0" dirty="0"/>
          </a:p>
        </p:txBody>
      </p:sp>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noProof="0" dirty="0"/>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20579"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de-CH" noProof="0" dirty="0"/>
              <a:t>.</a:t>
            </a:r>
          </a:p>
        </p:txBody>
      </p:sp>
      <p:sp>
        <p:nvSpPr>
          <p:cNvPr id="7" name="TextBox 6">
            <a:extLst>
              <a:ext uri="{FF2B5EF4-FFF2-40B4-BE49-F238E27FC236}">
                <a16:creationId xmlns:a16="http://schemas.microsoft.com/office/drawing/2014/main" id="{4598EE9A-9646-9C4C-A851-5219F0B55992}"/>
              </a:ext>
            </a:extLst>
          </p:cNvPr>
          <p:cNvSpPr txBox="1"/>
          <p:nvPr/>
        </p:nvSpPr>
        <p:spPr>
          <a:xfrm rot="1549509">
            <a:off x="7773345" y="2806038"/>
            <a:ext cx="1655564" cy="2438760"/>
          </a:xfrm>
          <a:prstGeom prst="rect">
            <a:avLst/>
          </a:prstGeom>
          <a:noFill/>
          <a:ln>
            <a:noFill/>
          </a:ln>
        </p:spPr>
        <p:txBody>
          <a:bodyPr wrap="none" lIns="72000" tIns="36000" rIns="72000" bIns="36000" rtlCol="0">
            <a:noAutofit/>
          </a:bodyPr>
          <a:lstStyle/>
          <a:p>
            <a:pPr algn="l"/>
            <a:r>
              <a:rPr lang="de-CH" sz="19900" b="1" dirty="0">
                <a:solidFill>
                  <a:srgbClr val="FF0000"/>
                </a:solidFill>
                <a:latin typeface="Fave Script Bold Pro" panose="020F0502020204030204" pitchFamily="2" charset="0"/>
                <a:cs typeface="Dreaming Outloud Script Pro" panose="020F0502020204030204" pitchFamily="66" charset="0"/>
              </a:rPr>
              <a:t>en</a:t>
            </a:r>
          </a:p>
        </p:txBody>
      </p:sp>
      <p:pic>
        <p:nvPicPr>
          <p:cNvPr id="3" name="Content Placeholder 5">
            <a:extLst>
              <a:ext uri="{FF2B5EF4-FFF2-40B4-BE49-F238E27FC236}">
                <a16:creationId xmlns:a16="http://schemas.microsoft.com/office/drawing/2014/main" id="{54692F4C-624F-22D4-E5FF-EEC907E3B70B}"/>
              </a:ext>
            </a:extLst>
          </p:cNvPr>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rot="20172711">
            <a:off x="3557671" y="475487"/>
            <a:ext cx="1911055" cy="1583200"/>
          </a:xfrm>
        </p:spPr>
      </p:pic>
    </p:spTree>
    <p:extLst>
      <p:ext uri="{BB962C8B-B14F-4D97-AF65-F5344CB8AC3E}">
        <p14:creationId xmlns:p14="http://schemas.microsoft.com/office/powerpoint/2010/main" val="620178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2F573-4F38-42F1-26C9-B8D350022FBF}"/>
              </a:ext>
            </a:extLst>
          </p:cNvPr>
          <p:cNvSpPr>
            <a:spLocks noGrp="1"/>
          </p:cNvSpPr>
          <p:nvPr>
            <p:ph type="title"/>
          </p:nvPr>
        </p:nvSpPr>
        <p:spPr/>
        <p:txBody>
          <a:bodyPr/>
          <a:lstStyle/>
          <a:p>
            <a:r>
              <a:rPr lang="de-CH" dirty="0"/>
              <a:t>Verarmter Aktionär</a:t>
            </a:r>
          </a:p>
        </p:txBody>
      </p:sp>
      <p:sp>
        <p:nvSpPr>
          <p:cNvPr id="3" name="Content Placeholder 2">
            <a:extLst>
              <a:ext uri="{FF2B5EF4-FFF2-40B4-BE49-F238E27FC236}">
                <a16:creationId xmlns:a16="http://schemas.microsoft.com/office/drawing/2014/main" id="{CD3065B2-0D18-D153-A889-82064C808C90}"/>
              </a:ext>
            </a:extLst>
          </p:cNvPr>
          <p:cNvSpPr>
            <a:spLocks noGrp="1"/>
          </p:cNvSpPr>
          <p:nvPr>
            <p:ph idx="1"/>
          </p:nvPr>
        </p:nvSpPr>
        <p:spPr>
          <a:xfrm>
            <a:off x="516099" y="1099883"/>
            <a:ext cx="4649450" cy="5220684"/>
          </a:xfrm>
        </p:spPr>
        <p:txBody>
          <a:bodyPr/>
          <a:lstStyle/>
          <a:p>
            <a:r>
              <a:rPr lang="de-CH" dirty="0"/>
              <a:t>«Der bankrotte Investor Walter Thornton versucht nach dem Börsencrash für 100 Dollar in bar seinen luxuriösen Roadster zu verkaufen», heisst es in der Unterschrift zu diesem Bild.</a:t>
            </a:r>
          </a:p>
          <a:p>
            <a:r>
              <a:rPr lang="de-CH" dirty="0"/>
              <a:t>Doch Thornton war kein Aktionär. Erst Maurer, dann Fotomodell. Und als solches hat er diese Szene für die Presse nachgestellt.</a:t>
            </a:r>
          </a:p>
          <a:p>
            <a:r>
              <a:rPr lang="de-CH" dirty="0"/>
              <a:t>Deshalb taucht er bis heute in Fotoarchiven als bankrotter Anleger auf. Obwohl er erfolgreicher Unternehmer war: </a:t>
            </a:r>
            <a:br>
              <a:rPr lang="de-CH" dirty="0"/>
            </a:br>
            <a:r>
              <a:rPr lang="de-CH" dirty="0"/>
              <a:t>Im Modelgeschäft.</a:t>
            </a:r>
          </a:p>
          <a:p>
            <a:endParaRPr lang="de-CH" dirty="0"/>
          </a:p>
        </p:txBody>
      </p:sp>
      <p:sp>
        <p:nvSpPr>
          <p:cNvPr id="4" name="Slide Number Placeholder 3">
            <a:extLst>
              <a:ext uri="{FF2B5EF4-FFF2-40B4-BE49-F238E27FC236}">
                <a16:creationId xmlns:a16="http://schemas.microsoft.com/office/drawing/2014/main" id="{1A149E8D-980A-AB78-8F73-B11524E0BFB6}"/>
              </a:ext>
            </a:extLst>
          </p:cNvPr>
          <p:cNvSpPr>
            <a:spLocks noGrp="1"/>
          </p:cNvSpPr>
          <p:nvPr>
            <p:ph type="sldNum" sz="quarter" idx="12"/>
          </p:nvPr>
        </p:nvSpPr>
        <p:spPr/>
        <p:txBody>
          <a:bodyPr/>
          <a:lstStyle/>
          <a:p>
            <a:fld id="{5A33CB2A-1702-4C1D-9CC4-8D472D39F19E}" type="slidenum">
              <a:rPr lang="en-US" smtClean="0"/>
              <a:t>42</a:t>
            </a:fld>
            <a:endParaRPr lang="en-US"/>
          </a:p>
        </p:txBody>
      </p:sp>
      <p:pic>
        <p:nvPicPr>
          <p:cNvPr id="7" name="Picture 6">
            <a:extLst>
              <a:ext uri="{FF2B5EF4-FFF2-40B4-BE49-F238E27FC236}">
                <a16:creationId xmlns:a16="http://schemas.microsoft.com/office/drawing/2014/main" id="{168B5908-469F-2ACF-19BE-3188E9A752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2964" y="1276253"/>
            <a:ext cx="6130524" cy="43054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37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B3BEB-F30C-2EDC-E109-4C4FCEFAF2BB}"/>
              </a:ext>
            </a:extLst>
          </p:cNvPr>
          <p:cNvSpPr>
            <a:spLocks noGrp="1"/>
          </p:cNvSpPr>
          <p:nvPr>
            <p:ph type="title"/>
          </p:nvPr>
        </p:nvSpPr>
        <p:spPr/>
        <p:txBody>
          <a:bodyPr/>
          <a:lstStyle/>
          <a:p>
            <a:r>
              <a:rPr lang="de-CH" dirty="0"/>
              <a:t>Phantom des Büros</a:t>
            </a:r>
          </a:p>
        </p:txBody>
      </p:sp>
      <p:sp>
        <p:nvSpPr>
          <p:cNvPr id="3" name="Content Placeholder 2">
            <a:extLst>
              <a:ext uri="{FF2B5EF4-FFF2-40B4-BE49-F238E27FC236}">
                <a16:creationId xmlns:a16="http://schemas.microsoft.com/office/drawing/2014/main" id="{DD3CF15D-5178-8A35-369E-3CF3592A60AC}"/>
              </a:ext>
            </a:extLst>
          </p:cNvPr>
          <p:cNvSpPr>
            <a:spLocks noGrp="1"/>
          </p:cNvSpPr>
          <p:nvPr>
            <p:ph idx="1"/>
          </p:nvPr>
        </p:nvSpPr>
        <p:spPr>
          <a:xfrm>
            <a:off x="516099" y="1246505"/>
            <a:ext cx="5178646" cy="5067484"/>
          </a:xfrm>
        </p:spPr>
        <p:txBody>
          <a:bodyPr/>
          <a:lstStyle/>
          <a:p>
            <a:r>
              <a:rPr lang="de-CH" dirty="0"/>
              <a:t>Normale Pose, aber verstörendes Aussehen.</a:t>
            </a:r>
          </a:p>
          <a:p>
            <a:r>
              <a:rPr lang="de-CH" dirty="0"/>
              <a:t>Jux? Kunst? Fetisch?</a:t>
            </a:r>
          </a:p>
          <a:p>
            <a:r>
              <a:rPr lang="de-CH" dirty="0"/>
              <a:t>Nein, Kosmetik. </a:t>
            </a:r>
          </a:p>
          <a:p>
            <a:r>
              <a:rPr lang="de-CH" dirty="0"/>
              <a:t>Oder wie es in der knappen Legende Fotografie heisst: «Schönheitsmasken aus Gummi, getragen gegen Falten und Flecken.»</a:t>
            </a:r>
          </a:p>
          <a:p>
            <a:r>
              <a:rPr lang="de-CH" dirty="0"/>
              <a:t>Das vermochte sich, wie wir heute wissen, nicht durchzusetzen. Schon gar nicht im Büro.</a:t>
            </a:r>
          </a:p>
          <a:p>
            <a:endParaRPr lang="de-CH" dirty="0"/>
          </a:p>
        </p:txBody>
      </p:sp>
      <p:sp>
        <p:nvSpPr>
          <p:cNvPr id="4" name="Slide Number Placeholder 3">
            <a:extLst>
              <a:ext uri="{FF2B5EF4-FFF2-40B4-BE49-F238E27FC236}">
                <a16:creationId xmlns:a16="http://schemas.microsoft.com/office/drawing/2014/main" id="{8A19F025-A391-C38A-03B5-24069E479474}"/>
              </a:ext>
            </a:extLst>
          </p:cNvPr>
          <p:cNvSpPr>
            <a:spLocks noGrp="1"/>
          </p:cNvSpPr>
          <p:nvPr>
            <p:ph type="sldNum" sz="quarter" idx="12"/>
          </p:nvPr>
        </p:nvSpPr>
        <p:spPr/>
        <p:txBody>
          <a:bodyPr/>
          <a:lstStyle/>
          <a:p>
            <a:fld id="{5A33CB2A-1702-4C1D-9CC4-8D472D39F19E}" type="slidenum">
              <a:rPr lang="en-US" smtClean="0"/>
              <a:t>43</a:t>
            </a:fld>
            <a:endParaRPr lang="en-US"/>
          </a:p>
        </p:txBody>
      </p:sp>
      <p:pic>
        <p:nvPicPr>
          <p:cNvPr id="7" name="Picture 6">
            <a:extLst>
              <a:ext uri="{FF2B5EF4-FFF2-40B4-BE49-F238E27FC236}">
                <a16:creationId xmlns:a16="http://schemas.microsoft.com/office/drawing/2014/main" id="{883A578E-4E3E-D872-5AA3-E17D70659F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2932" y="1246505"/>
            <a:ext cx="5731510" cy="43649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898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E388-7154-1540-13FD-1A63A21D82FF}"/>
              </a:ext>
            </a:extLst>
          </p:cNvPr>
          <p:cNvSpPr>
            <a:spLocks noGrp="1"/>
          </p:cNvSpPr>
          <p:nvPr>
            <p:ph type="title"/>
          </p:nvPr>
        </p:nvSpPr>
        <p:spPr/>
        <p:txBody>
          <a:bodyPr/>
          <a:lstStyle/>
          <a:p>
            <a:r>
              <a:rPr lang="de-CH" dirty="0"/>
              <a:t>Das Ende naht!</a:t>
            </a:r>
          </a:p>
        </p:txBody>
      </p:sp>
      <p:sp>
        <p:nvSpPr>
          <p:cNvPr id="3" name="Content Placeholder 2">
            <a:extLst>
              <a:ext uri="{FF2B5EF4-FFF2-40B4-BE49-F238E27FC236}">
                <a16:creationId xmlns:a16="http://schemas.microsoft.com/office/drawing/2014/main" id="{5808C3B9-51D2-1DE6-8D00-49D946159291}"/>
              </a:ext>
            </a:extLst>
          </p:cNvPr>
          <p:cNvSpPr>
            <a:spLocks noGrp="1"/>
          </p:cNvSpPr>
          <p:nvPr>
            <p:ph idx="1"/>
          </p:nvPr>
        </p:nvSpPr>
        <p:spPr>
          <a:xfrm>
            <a:off x="516099" y="1093305"/>
            <a:ext cx="5213369" cy="5220684"/>
          </a:xfrm>
        </p:spPr>
        <p:txBody>
          <a:bodyPr/>
          <a:lstStyle/>
          <a:p>
            <a:r>
              <a:rPr lang="de-CH" dirty="0"/>
              <a:t>Sandwich-Werbung ist etwas aus der Mode gekommen aber konkurrenzlos billig.</a:t>
            </a:r>
          </a:p>
          <a:p>
            <a:endParaRPr lang="de-CH" dirty="0"/>
          </a:p>
          <a:p>
            <a:r>
              <a:rPr lang="de-CH" dirty="0"/>
              <a:t>Die Aufnahme stammt vom </a:t>
            </a:r>
            <a:r>
              <a:rPr lang="de-CH" dirty="0" err="1"/>
              <a:t>Ainsdale</a:t>
            </a:r>
            <a:r>
              <a:rPr lang="de-CH" dirty="0"/>
              <a:t> Beach aus Southport an der britischen Westküste, etwas nördlich von Liverpool. </a:t>
            </a:r>
          </a:p>
          <a:p>
            <a:r>
              <a:rPr lang="de-CH" dirty="0"/>
              <a:t>Der Strand war einer der populärsten inoffiziellen FKK-Treffpunkte auf der Insel. Für Nacktbadende und Protestierende gleichermassen. </a:t>
            </a:r>
          </a:p>
          <a:p>
            <a:r>
              <a:rPr lang="de-CH" dirty="0"/>
              <a:t>Und sie kamen prima aneinander vorbei, wie man hier sieht.</a:t>
            </a:r>
          </a:p>
          <a:p>
            <a:endParaRPr lang="de-CH" dirty="0"/>
          </a:p>
        </p:txBody>
      </p:sp>
      <p:sp>
        <p:nvSpPr>
          <p:cNvPr id="4" name="Slide Number Placeholder 3">
            <a:extLst>
              <a:ext uri="{FF2B5EF4-FFF2-40B4-BE49-F238E27FC236}">
                <a16:creationId xmlns:a16="http://schemas.microsoft.com/office/drawing/2014/main" id="{74E4EC6D-16D9-67C8-CCB5-8B61171CA67B}"/>
              </a:ext>
            </a:extLst>
          </p:cNvPr>
          <p:cNvSpPr>
            <a:spLocks noGrp="1"/>
          </p:cNvSpPr>
          <p:nvPr>
            <p:ph type="sldNum" sz="quarter" idx="12"/>
          </p:nvPr>
        </p:nvSpPr>
        <p:spPr/>
        <p:txBody>
          <a:bodyPr/>
          <a:lstStyle/>
          <a:p>
            <a:fld id="{5A33CB2A-1702-4C1D-9CC4-8D472D39F19E}" type="slidenum">
              <a:rPr lang="en-US" smtClean="0"/>
              <a:t>44</a:t>
            </a:fld>
            <a:endParaRPr lang="en-US"/>
          </a:p>
        </p:txBody>
      </p:sp>
      <p:pic>
        <p:nvPicPr>
          <p:cNvPr id="5" name="Picture 4">
            <a:extLst>
              <a:ext uri="{FF2B5EF4-FFF2-40B4-BE49-F238E27FC236}">
                <a16:creationId xmlns:a16="http://schemas.microsoft.com/office/drawing/2014/main" id="{00A50BE9-9BB3-1372-69F3-05D0519565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8581" y="1247650"/>
            <a:ext cx="5731510" cy="378396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3CB6738-9049-FD0F-E2C2-E075178E89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76628" y="5117379"/>
            <a:ext cx="1571950" cy="1637753"/>
          </a:xfrm>
          <a:prstGeom prst="rect">
            <a:avLst/>
          </a:prstGeom>
        </p:spPr>
      </p:pic>
      <p:sp>
        <p:nvSpPr>
          <p:cNvPr id="8" name="Speech Bubble: Rectangle with Corners Rounded 7">
            <a:extLst>
              <a:ext uri="{FF2B5EF4-FFF2-40B4-BE49-F238E27FC236}">
                <a16:creationId xmlns:a16="http://schemas.microsoft.com/office/drawing/2014/main" id="{4AC45853-96CC-20BA-EA15-7772F736742A}"/>
              </a:ext>
            </a:extLst>
          </p:cNvPr>
          <p:cNvSpPr/>
          <p:nvPr/>
        </p:nvSpPr>
        <p:spPr>
          <a:xfrm>
            <a:off x="8148578" y="4033842"/>
            <a:ext cx="3364910" cy="1637753"/>
          </a:xfrm>
          <a:prstGeom prst="wedgeRoundRectCallout">
            <a:avLst>
              <a:gd name="adj1" fmla="val -66239"/>
              <a:gd name="adj2" fmla="val 57553"/>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CH" dirty="0"/>
              <a:t>Welches Ende meint er denn damit?</a:t>
            </a:r>
          </a:p>
          <a:p>
            <a:pPr algn="ctr">
              <a:spcBef>
                <a:spcPts val="600"/>
              </a:spcBef>
            </a:pPr>
            <a:r>
              <a:rPr lang="de-CH" dirty="0"/>
              <a:t>Das vordere oder das hintere?</a:t>
            </a:r>
          </a:p>
        </p:txBody>
      </p:sp>
    </p:spTree>
    <p:extLst>
      <p:ext uri="{BB962C8B-B14F-4D97-AF65-F5344CB8AC3E}">
        <p14:creationId xmlns:p14="http://schemas.microsoft.com/office/powerpoint/2010/main" val="157583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03F2-2895-B89D-887F-3A6020FEC431}"/>
              </a:ext>
            </a:extLst>
          </p:cNvPr>
          <p:cNvSpPr>
            <a:spLocks noGrp="1"/>
          </p:cNvSpPr>
          <p:nvPr>
            <p:ph type="title"/>
          </p:nvPr>
        </p:nvSpPr>
        <p:spPr/>
        <p:txBody>
          <a:bodyPr/>
          <a:lstStyle/>
          <a:p>
            <a:r>
              <a:rPr lang="de-CH" dirty="0"/>
              <a:t>Sektion «Fachkräftemangel»</a:t>
            </a:r>
          </a:p>
        </p:txBody>
      </p:sp>
      <p:sp>
        <p:nvSpPr>
          <p:cNvPr id="4" name="Slide Number Placeholder 3">
            <a:extLst>
              <a:ext uri="{FF2B5EF4-FFF2-40B4-BE49-F238E27FC236}">
                <a16:creationId xmlns:a16="http://schemas.microsoft.com/office/drawing/2014/main" id="{663976C7-860A-280F-0C4C-DD4E1B51D7DE}"/>
              </a:ext>
            </a:extLst>
          </p:cNvPr>
          <p:cNvSpPr>
            <a:spLocks noGrp="1"/>
          </p:cNvSpPr>
          <p:nvPr>
            <p:ph type="sldNum" sz="quarter" idx="12"/>
          </p:nvPr>
        </p:nvSpPr>
        <p:spPr/>
        <p:txBody>
          <a:bodyPr/>
          <a:lstStyle/>
          <a:p>
            <a:fld id="{5A33CB2A-1702-4C1D-9CC4-8D472D39F19E}" type="slidenum">
              <a:rPr lang="en-US" smtClean="0"/>
              <a:t>45</a:t>
            </a:fld>
            <a:endParaRPr lang="en-US"/>
          </a:p>
        </p:txBody>
      </p:sp>
      <p:pic>
        <p:nvPicPr>
          <p:cNvPr id="16386" name="Picture 2" descr="Fachkräftemangel - Tot aber lustig">
            <a:extLst>
              <a:ext uri="{FF2B5EF4-FFF2-40B4-BE49-F238E27FC236}">
                <a16:creationId xmlns:a16="http://schemas.microsoft.com/office/drawing/2014/main" id="{8C8D6303-5248-8EAE-D69E-09AA754EA23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898" t="2053" r="16599" b="5403"/>
          <a:stretch>
            <a:fillRect/>
          </a:stretch>
        </p:blipFill>
        <p:spPr bwMode="auto">
          <a:xfrm>
            <a:off x="1423416" y="779694"/>
            <a:ext cx="4358640" cy="597543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Pin auf Wortspiele">
            <a:extLst>
              <a:ext uri="{FF2B5EF4-FFF2-40B4-BE49-F238E27FC236}">
                <a16:creationId xmlns:a16="http://schemas.microsoft.com/office/drawing/2014/main" id="{9C906BE3-4A5A-0986-AF7B-5CC10C6E4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625" y="779694"/>
            <a:ext cx="4780351" cy="597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324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05C96-9E87-0C7C-6A27-D8D22A450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CE971-A0C3-45FE-0AE1-2950BE30A08F}"/>
              </a:ext>
            </a:extLst>
          </p:cNvPr>
          <p:cNvSpPr>
            <a:spLocks noGrp="1"/>
          </p:cNvSpPr>
          <p:nvPr>
            <p:ph type="title"/>
          </p:nvPr>
        </p:nvSpPr>
        <p:spPr/>
        <p:txBody>
          <a:bodyPr/>
          <a:lstStyle/>
          <a:p>
            <a:r>
              <a:rPr lang="de-CH" dirty="0"/>
              <a:t>Fachkräftemangel überall</a:t>
            </a:r>
          </a:p>
        </p:txBody>
      </p:sp>
      <p:sp>
        <p:nvSpPr>
          <p:cNvPr id="4" name="Slide Number Placeholder 3">
            <a:extLst>
              <a:ext uri="{FF2B5EF4-FFF2-40B4-BE49-F238E27FC236}">
                <a16:creationId xmlns:a16="http://schemas.microsoft.com/office/drawing/2014/main" id="{39383127-0BF1-F879-3937-35125415A990}"/>
              </a:ext>
            </a:extLst>
          </p:cNvPr>
          <p:cNvSpPr>
            <a:spLocks noGrp="1"/>
          </p:cNvSpPr>
          <p:nvPr>
            <p:ph type="sldNum" sz="quarter" idx="12"/>
          </p:nvPr>
        </p:nvSpPr>
        <p:spPr/>
        <p:txBody>
          <a:bodyPr/>
          <a:lstStyle/>
          <a:p>
            <a:fld id="{5A33CB2A-1702-4C1D-9CC4-8D472D39F19E}" type="slidenum">
              <a:rPr lang="en-US" smtClean="0"/>
              <a:t>46</a:t>
            </a:fld>
            <a:endParaRPr lang="en-US"/>
          </a:p>
        </p:txBody>
      </p:sp>
      <p:pic>
        <p:nvPicPr>
          <p:cNvPr id="7" name="Content Placeholder 6">
            <a:extLst>
              <a:ext uri="{FF2B5EF4-FFF2-40B4-BE49-F238E27FC236}">
                <a16:creationId xmlns:a16="http://schemas.microsoft.com/office/drawing/2014/main" id="{946302A5-B745-3D58-35DE-A86F544C402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2529"/>
          <a:stretch>
            <a:fillRect/>
          </a:stretch>
        </p:blipFill>
        <p:spPr>
          <a:xfrm>
            <a:off x="3043051" y="1037542"/>
            <a:ext cx="6119150" cy="5352466"/>
          </a:xfrm>
          <a:prstGeom prst="rect">
            <a:avLst/>
          </a:prstGeom>
        </p:spPr>
      </p:pic>
    </p:spTree>
    <p:extLst>
      <p:ext uri="{BB962C8B-B14F-4D97-AF65-F5344CB8AC3E}">
        <p14:creationId xmlns:p14="http://schemas.microsoft.com/office/powerpoint/2010/main" val="899770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47</a:t>
            </a:fld>
            <a:endParaRPr lang="en-US"/>
          </a:p>
        </p:txBody>
      </p:sp>
      <p:pic>
        <p:nvPicPr>
          <p:cNvPr id="8" name="Content Placeholder 7">
            <a:extLst>
              <a:ext uri="{FF2B5EF4-FFF2-40B4-BE49-F238E27FC236}">
                <a16:creationId xmlns:a16="http://schemas.microsoft.com/office/drawing/2014/main" id="{915DC7B8-F962-9570-9889-18404538DAD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6068"/>
          <a:stretch>
            <a:fillRect/>
          </a:stretch>
        </p:blipFill>
        <p:spPr>
          <a:xfrm>
            <a:off x="3264649" y="857813"/>
            <a:ext cx="5675954" cy="5584806"/>
          </a:xfrm>
          <a:prstGeom prst="rect">
            <a:avLst/>
          </a:prstGeom>
        </p:spPr>
      </p:pic>
    </p:spTree>
    <p:extLst>
      <p:ext uri="{BB962C8B-B14F-4D97-AF65-F5344CB8AC3E}">
        <p14:creationId xmlns:p14="http://schemas.microsoft.com/office/powerpoint/2010/main" val="494470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48</a:t>
            </a:fld>
            <a:endParaRPr lang="en-US"/>
          </a:p>
        </p:txBody>
      </p:sp>
      <p:pic>
        <p:nvPicPr>
          <p:cNvPr id="8" name="Content Placeholder 7">
            <a:extLst>
              <a:ext uri="{FF2B5EF4-FFF2-40B4-BE49-F238E27FC236}">
                <a16:creationId xmlns:a16="http://schemas.microsoft.com/office/drawing/2014/main" id="{974B0290-9C4A-DFC5-C498-F73DB42925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6923" y="1093788"/>
            <a:ext cx="5438155" cy="5219700"/>
          </a:xfrm>
          <a:prstGeom prst="rect">
            <a:avLst/>
          </a:prstGeom>
        </p:spPr>
      </p:pic>
    </p:spTree>
    <p:extLst>
      <p:ext uri="{BB962C8B-B14F-4D97-AF65-F5344CB8AC3E}">
        <p14:creationId xmlns:p14="http://schemas.microsoft.com/office/powerpoint/2010/main" val="2404177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49</a:t>
            </a:fld>
            <a:endParaRPr lang="en-US"/>
          </a:p>
        </p:txBody>
      </p:sp>
      <p:pic>
        <p:nvPicPr>
          <p:cNvPr id="8" name="Content Placeholder 7">
            <a:extLst>
              <a:ext uri="{FF2B5EF4-FFF2-40B4-BE49-F238E27FC236}">
                <a16:creationId xmlns:a16="http://schemas.microsoft.com/office/drawing/2014/main" id="{A5B8AD05-1C5A-5B9D-EC2D-112A02D27E5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1199" b="11188"/>
          <a:stretch>
            <a:fillRect/>
          </a:stretch>
        </p:blipFill>
        <p:spPr>
          <a:xfrm>
            <a:off x="3500308" y="1017790"/>
            <a:ext cx="5191386" cy="5372218"/>
          </a:xfrm>
          <a:prstGeom prst="rect">
            <a:avLst/>
          </a:prstGeom>
        </p:spPr>
      </p:pic>
    </p:spTree>
    <p:extLst>
      <p:ext uri="{BB962C8B-B14F-4D97-AF65-F5344CB8AC3E}">
        <p14:creationId xmlns:p14="http://schemas.microsoft.com/office/powerpoint/2010/main" val="3831706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A946-6DB0-49AB-F4CD-62B84F3AB5E2}"/>
              </a:ext>
            </a:extLst>
          </p:cNvPr>
          <p:cNvSpPr>
            <a:spLocks noGrp="1"/>
          </p:cNvSpPr>
          <p:nvPr>
            <p:ph type="title"/>
          </p:nvPr>
        </p:nvSpPr>
        <p:spPr>
          <a:xfrm>
            <a:off x="2626384" y="369737"/>
            <a:ext cx="9058057" cy="540687"/>
          </a:xfrm>
        </p:spPr>
        <p:txBody>
          <a:bodyPr/>
          <a:lstStyle/>
          <a:p>
            <a:r>
              <a:rPr lang="de-CH" dirty="0"/>
              <a:t>Bevölkerungsentwicklung</a:t>
            </a:r>
          </a:p>
        </p:txBody>
      </p:sp>
      <p:sp>
        <p:nvSpPr>
          <p:cNvPr id="3" name="Content Placeholder 2">
            <a:extLst>
              <a:ext uri="{FF2B5EF4-FFF2-40B4-BE49-F238E27FC236}">
                <a16:creationId xmlns:a16="http://schemas.microsoft.com/office/drawing/2014/main" id="{69F8135E-1EDB-D942-9E85-81AB47B84E10}"/>
              </a:ext>
            </a:extLst>
          </p:cNvPr>
          <p:cNvSpPr>
            <a:spLocks noGrp="1"/>
          </p:cNvSpPr>
          <p:nvPr>
            <p:ph idx="1"/>
          </p:nvPr>
        </p:nvSpPr>
        <p:spPr>
          <a:xfrm>
            <a:off x="516099" y="1556425"/>
            <a:ext cx="4457978" cy="4757563"/>
          </a:xfrm>
        </p:spPr>
        <p:txBody>
          <a:bodyPr/>
          <a:lstStyle/>
          <a:p>
            <a:r>
              <a:rPr lang="de-CH" i="1" dirty="0"/>
              <a:t>Ich habe mal prognostiziert, dass mit der Zeit immer mehr Artikel kommen, die das Problem adressieren. Siehe da…</a:t>
            </a:r>
          </a:p>
          <a:p>
            <a:r>
              <a:rPr lang="de-CH" b="1" dirty="0"/>
              <a:t>NZZ: Freiheit vor Familie: Die Europäer wollen einfach keine Kinder mehr</a:t>
            </a:r>
          </a:p>
          <a:p>
            <a:r>
              <a:rPr lang="de-CH" dirty="0"/>
              <a:t>Zitat «In einer Gesellschaft, in der kaum noch Kinder auf die Welt kommen und die die Einwanderung begrenzt, müssen die Menschen selbst für ihr Alter vorsorgen. Sie müssen damit rechnen, schlechter medizinisch versorgt zu werden. Womöglich müssen einige bis an ihr Lebensende arbeiten.»</a:t>
            </a:r>
          </a:p>
          <a:p>
            <a:r>
              <a:rPr lang="de-CH" b="1" dirty="0"/>
              <a:t>Wohl dem Land, das Zuwanderung hat!</a:t>
            </a:r>
          </a:p>
        </p:txBody>
      </p:sp>
      <p:sp>
        <p:nvSpPr>
          <p:cNvPr id="4" name="Slide Number Placeholder 3">
            <a:extLst>
              <a:ext uri="{FF2B5EF4-FFF2-40B4-BE49-F238E27FC236}">
                <a16:creationId xmlns:a16="http://schemas.microsoft.com/office/drawing/2014/main" id="{E86D8DB8-47C9-4095-B046-B892EC42BF50}"/>
              </a:ext>
            </a:extLst>
          </p:cNvPr>
          <p:cNvSpPr>
            <a:spLocks noGrp="1"/>
          </p:cNvSpPr>
          <p:nvPr>
            <p:ph type="sldNum" sz="quarter" idx="12"/>
          </p:nvPr>
        </p:nvSpPr>
        <p:spPr/>
        <p:txBody>
          <a:bodyPr/>
          <a:lstStyle/>
          <a:p>
            <a:fld id="{5A33CB2A-1702-4C1D-9CC4-8D472D39F19E}" type="slidenum">
              <a:rPr lang="en-US" smtClean="0"/>
              <a:t>5</a:t>
            </a:fld>
            <a:endParaRPr lang="en-US"/>
          </a:p>
        </p:txBody>
      </p:sp>
      <p:pic>
        <p:nvPicPr>
          <p:cNvPr id="6" name="Picture 5" descr="Warum Updates wichtig sind - Onlineportal von IT Management">
            <a:extLst>
              <a:ext uri="{FF2B5EF4-FFF2-40B4-BE49-F238E27FC236}">
                <a16:creationId xmlns:a16="http://schemas.microsoft.com/office/drawing/2014/main" id="{0D65F625-7C17-7D32-B799-063A76121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98834" cy="14055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_Total Population 1">
            <a:extLst>
              <a:ext uri="{FF2B5EF4-FFF2-40B4-BE49-F238E27FC236}">
                <a16:creationId xmlns:a16="http://schemas.microsoft.com/office/drawing/2014/main" id="{8C9EEAB3-1503-2056-55BF-DC191C56F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6489" y="1033641"/>
            <a:ext cx="4457978" cy="3342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FB2850A-90D4-FDCB-79DD-5309B62ACBD1}"/>
              </a:ext>
            </a:extLst>
          </p:cNvPr>
          <p:cNvPicPr>
            <a:picLocks noChangeAspect="1"/>
          </p:cNvPicPr>
          <p:nvPr/>
        </p:nvPicPr>
        <p:blipFill>
          <a:blip r:embed="rId4"/>
          <a:stretch>
            <a:fillRect/>
          </a:stretch>
        </p:blipFill>
        <p:spPr>
          <a:xfrm>
            <a:off x="5653967" y="2252768"/>
            <a:ext cx="4099210" cy="2598091"/>
          </a:xfrm>
          <a:prstGeom prst="rect">
            <a:avLst/>
          </a:prstGeom>
          <a:ln>
            <a:noFill/>
          </a:ln>
          <a:effectLst>
            <a:outerShdw blurRad="292100" dist="139700" dir="2700000" algn="tl" rotWithShape="0">
              <a:srgbClr val="333333">
                <a:alpha val="65000"/>
              </a:srgbClr>
            </a:outerShdw>
          </a:effectLst>
        </p:spPr>
      </p:pic>
      <p:pic>
        <p:nvPicPr>
          <p:cNvPr id="10" name="Picture 9" descr="A building with trees around it&#10;&#10;AI-generated content may be incorrect.">
            <a:extLst>
              <a:ext uri="{FF2B5EF4-FFF2-40B4-BE49-F238E27FC236}">
                <a16:creationId xmlns:a16="http://schemas.microsoft.com/office/drawing/2014/main" id="{F2635B1D-9C76-06FB-CB4F-F21D60B1827A}"/>
              </a:ext>
            </a:extLst>
          </p:cNvPr>
          <p:cNvPicPr>
            <a:picLocks noChangeAspect="1"/>
          </p:cNvPicPr>
          <p:nvPr/>
        </p:nvPicPr>
        <p:blipFill>
          <a:blip r:embed="rId5">
            <a:extLst>
              <a:ext uri="{28A0092B-C50C-407E-A947-70E740481C1C}">
                <a14:useLocalDpi xmlns:a14="http://schemas.microsoft.com/office/drawing/2010/main" val="0"/>
              </a:ext>
            </a:extLst>
          </a:blip>
          <a:srcRect t="245" b="13252"/>
          <a:stretch>
            <a:fillRect/>
          </a:stretch>
        </p:blipFill>
        <p:spPr>
          <a:xfrm>
            <a:off x="7252566" y="4096074"/>
            <a:ext cx="4497525" cy="259479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46091F7-2A3E-3956-92AD-23A52D33883A}"/>
              </a:ext>
            </a:extLst>
          </p:cNvPr>
          <p:cNvSpPr txBox="1"/>
          <p:nvPr/>
        </p:nvSpPr>
        <p:spPr>
          <a:xfrm>
            <a:off x="5802432" y="983203"/>
            <a:ext cx="1733134" cy="593915"/>
          </a:xfrm>
          <a:prstGeom prst="rect">
            <a:avLst/>
          </a:prstGeom>
          <a:noFill/>
        </p:spPr>
        <p:txBody>
          <a:bodyPr wrap="square" rtlCol="0">
            <a:noAutofit/>
          </a:bodyPr>
          <a:lstStyle/>
          <a:p>
            <a:pPr algn="r"/>
            <a:r>
              <a:rPr lang="de-CH" dirty="0">
                <a:latin typeface="Arial" panose="020B0604020202020204" pitchFamily="34" charset="0"/>
                <a:cs typeface="Arial" panose="020B0604020202020204" pitchFamily="34" charset="0"/>
              </a:rPr>
              <a:t>Aktuelle Geburtenrate in D: 1.35</a:t>
            </a:r>
          </a:p>
        </p:txBody>
      </p:sp>
      <p:sp>
        <p:nvSpPr>
          <p:cNvPr id="12" name="TextBox 11">
            <a:extLst>
              <a:ext uri="{FF2B5EF4-FFF2-40B4-BE49-F238E27FC236}">
                <a16:creationId xmlns:a16="http://schemas.microsoft.com/office/drawing/2014/main" id="{D271D1BE-7801-46A6-A02B-58D2471D42F5}"/>
              </a:ext>
            </a:extLst>
          </p:cNvPr>
          <p:cNvSpPr txBox="1"/>
          <p:nvPr/>
        </p:nvSpPr>
        <p:spPr>
          <a:xfrm>
            <a:off x="5302279" y="5280882"/>
            <a:ext cx="1915646" cy="593915"/>
          </a:xfrm>
          <a:prstGeom prst="rect">
            <a:avLst/>
          </a:prstGeom>
          <a:noFill/>
        </p:spPr>
        <p:txBody>
          <a:bodyPr wrap="square" rtlCol="0">
            <a:noAutofit/>
          </a:bodyPr>
          <a:lstStyle/>
          <a:p>
            <a:pPr algn="r"/>
            <a:r>
              <a:rPr lang="de-CH" dirty="0">
                <a:latin typeface="Arial" panose="020B0604020202020204" pitchFamily="34" charset="0"/>
                <a:cs typeface="Arial" panose="020B0604020202020204" pitchFamily="34" charset="0"/>
              </a:rPr>
              <a:t>Ohne Migration schaut es auf dem Land sonst bald so aus</a:t>
            </a:r>
          </a:p>
        </p:txBody>
      </p:sp>
    </p:spTree>
    <p:extLst>
      <p:ext uri="{BB962C8B-B14F-4D97-AF65-F5344CB8AC3E}">
        <p14:creationId xmlns:p14="http://schemas.microsoft.com/office/powerpoint/2010/main" val="93365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50</a:t>
            </a:fld>
            <a:endParaRPr lang="en-US"/>
          </a:p>
        </p:txBody>
      </p:sp>
      <p:pic>
        <p:nvPicPr>
          <p:cNvPr id="8" name="Content Placeholder 7">
            <a:extLst>
              <a:ext uri="{FF2B5EF4-FFF2-40B4-BE49-F238E27FC236}">
                <a16:creationId xmlns:a16="http://schemas.microsoft.com/office/drawing/2014/main" id="{9C010968-FF5E-19EB-B921-F0EF437B1F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8613" y="1093788"/>
            <a:ext cx="3914775" cy="5219700"/>
          </a:xfrm>
          <a:prstGeom prst="rect">
            <a:avLst/>
          </a:prstGeom>
        </p:spPr>
      </p:pic>
    </p:spTree>
    <p:extLst>
      <p:ext uri="{BB962C8B-B14F-4D97-AF65-F5344CB8AC3E}">
        <p14:creationId xmlns:p14="http://schemas.microsoft.com/office/powerpoint/2010/main" val="2707889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51</a:t>
            </a:fld>
            <a:endParaRPr lang="en-US"/>
          </a:p>
        </p:txBody>
      </p:sp>
      <p:pic>
        <p:nvPicPr>
          <p:cNvPr id="7" name="Content Placeholder 6">
            <a:extLst>
              <a:ext uri="{FF2B5EF4-FFF2-40B4-BE49-F238E27FC236}">
                <a16:creationId xmlns:a16="http://schemas.microsoft.com/office/drawing/2014/main" id="{7888C85C-8BF2-61BF-1CD7-8578E9608D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4250" y="1327150"/>
            <a:ext cx="5143500" cy="4752975"/>
          </a:xfrm>
          <a:prstGeom prst="rect">
            <a:avLst/>
          </a:prstGeom>
        </p:spPr>
      </p:pic>
    </p:spTree>
    <p:extLst>
      <p:ext uri="{BB962C8B-B14F-4D97-AF65-F5344CB8AC3E}">
        <p14:creationId xmlns:p14="http://schemas.microsoft.com/office/powerpoint/2010/main" val="3157505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6" y="1085353"/>
            <a:ext cx="5610830" cy="5580918"/>
          </a:xfrm>
        </p:spPr>
        <p:txBody>
          <a:bodyPr vert="horz" lIns="91440" tIns="45720" rIns="91440" bIns="45720" rtlCol="0">
            <a:noAutofit/>
          </a:bodyPr>
          <a:lstStyle/>
          <a:p>
            <a:r>
              <a:rPr lang="de-CH" b="1" noProof="0">
                <a:latin typeface="Arial" panose="020B0604020202020204" pitchFamily="34" charset="0"/>
                <a:cs typeface="Arial" panose="020B0604020202020204" pitchFamily="34" charset="0"/>
              </a:rPr>
              <a:t>Thema Fingerabdrücke</a:t>
            </a:r>
          </a:p>
          <a:p>
            <a:r>
              <a:rPr lang="de-CH" sz="1400" noProof="0" dirty="0">
                <a:latin typeface="Arial" panose="020B0604020202020204" pitchFamily="34" charset="0"/>
                <a:cs typeface="Arial" panose="020B0604020202020204" pitchFamily="34" charset="0"/>
                <a:hlinkClick r:id="rId2"/>
              </a:rPr>
              <a:t>https://www.nzz.ch/feuilleton/buecher/identitaet-durch-fingerabdruck-von-kriminologie-bis-handlesekunst-ld.1932627</a:t>
            </a:r>
          </a:p>
          <a:p>
            <a:r>
              <a:rPr lang="de-CH" sz="1400" noProof="0" dirty="0">
                <a:latin typeface="Arial" panose="020B0604020202020204" pitchFamily="34" charset="0"/>
                <a:cs typeface="Arial" panose="020B0604020202020204" pitchFamily="34" charset="0"/>
                <a:hlinkClick r:id="rId2"/>
              </a:rPr>
              <a:t>https://de.wikipedia.org/wiki/Fingerabdruck</a:t>
            </a:r>
          </a:p>
          <a:p>
            <a:r>
              <a:rPr lang="de-CH" sz="1400" noProof="0" dirty="0">
                <a:latin typeface="Arial" panose="020B0604020202020204" pitchFamily="34" charset="0"/>
                <a:cs typeface="Arial" panose="020B0604020202020204" pitchFamily="34" charset="0"/>
                <a:hlinkClick r:id="rId2"/>
              </a:rPr>
              <a:t>https://www.planet-wissen.de/gesellschaft/verbrechen/kriminalistik/fingerabdruecke-100.html</a:t>
            </a:r>
          </a:p>
          <a:p>
            <a:r>
              <a:rPr lang="de-CH" sz="1400" noProof="0" dirty="0">
                <a:latin typeface="Arial" panose="020B0604020202020204" pitchFamily="34" charset="0"/>
                <a:cs typeface="Arial" panose="020B0604020202020204" pitchFamily="34" charset="0"/>
                <a:hlinkClick r:id="rId2"/>
              </a:rPr>
              <a:t>https://almas-industries.de/blog/die-entstehung-der-fingerabdruckanalyse/</a:t>
            </a:r>
          </a:p>
          <a:p>
            <a:endParaRPr lang="de-CH" sz="1400" noProof="0" dirty="0">
              <a:latin typeface="Arial" panose="020B0604020202020204" pitchFamily="34" charset="0"/>
              <a:cs typeface="Arial" panose="020B0604020202020204" pitchFamily="34" charset="0"/>
            </a:endParaRPr>
          </a:p>
          <a:p>
            <a:r>
              <a:rPr lang="de-CH" b="1" noProof="0" dirty="0">
                <a:latin typeface="Arial" panose="020B0604020202020204" pitchFamily="34" charset="0"/>
                <a:cs typeface="Arial" panose="020B0604020202020204" pitchFamily="34" charset="0"/>
              </a:rPr>
              <a:t>Thema Gefangenen-Dilemma</a:t>
            </a:r>
          </a:p>
          <a:p>
            <a:r>
              <a:rPr lang="de-CH" sz="1400" u="sng" noProof="0" dirty="0">
                <a:latin typeface="Arial" panose="020B0604020202020204" pitchFamily="34" charset="0"/>
                <a:cs typeface="Arial" panose="020B0604020202020204" pitchFamily="34" charset="0"/>
                <a:hlinkClick r:id="rId3"/>
              </a:rPr>
              <a:t>https://de.wikipedia.org/wiki/Gefangenendilemma</a:t>
            </a:r>
            <a:endParaRPr lang="de-CH" sz="1400" noProof="0" dirty="0">
              <a:latin typeface="Arial" panose="020B0604020202020204" pitchFamily="34" charset="0"/>
              <a:cs typeface="Arial" panose="020B0604020202020204" pitchFamily="34" charset="0"/>
            </a:endParaRPr>
          </a:p>
          <a:p>
            <a:endParaRPr lang="de-CH" b="1" noProof="0" dirty="0">
              <a:latin typeface="Arial" panose="020B0604020202020204" pitchFamily="34" charset="0"/>
              <a:cs typeface="Arial" panose="020B0604020202020204" pitchFamily="34" charset="0"/>
            </a:endParaRPr>
          </a:p>
          <a:p>
            <a:endParaRPr lang="de-CH" sz="1400" noProof="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402195" cy="5521924"/>
          </a:xfrm>
        </p:spPr>
        <p:txBody>
          <a:bodyPr>
            <a:noAutofit/>
          </a:bodyPr>
          <a:lstStyle/>
          <a:p>
            <a:r>
              <a:rPr lang="de-CH" b="1" noProof="0" dirty="0">
                <a:latin typeface="Arial" panose="020B0604020202020204" pitchFamily="34" charset="0"/>
                <a:cs typeface="Arial" panose="020B0604020202020204" pitchFamily="34" charset="0"/>
              </a:rPr>
              <a:t>Update / Nachtrag</a:t>
            </a:r>
          </a:p>
          <a:p>
            <a:r>
              <a:rPr lang="de-CH" sz="1400" noProof="0" dirty="0">
                <a:latin typeface="Arial" panose="020B0604020202020204" pitchFamily="34" charset="0"/>
                <a:cs typeface="Arial" panose="020B0604020202020204" pitchFamily="34" charset="0"/>
              </a:rPr>
              <a:t>ADAC-Pannenstatistik: E-Autos sind zuverlässiger als Verbrenner  </a:t>
            </a:r>
            <a:r>
              <a:rPr lang="de-CH" sz="1400" noProof="0" dirty="0">
                <a:latin typeface="Arial" panose="020B0604020202020204" pitchFamily="34" charset="0"/>
                <a:cs typeface="Arial" panose="020B0604020202020204" pitchFamily="34" charset="0"/>
                <a:hlinkClick r:id="rId4"/>
              </a:rPr>
              <a:t>https://www.heise.de/news/ADAC-Pannenstatistik-E-Autos-sind-zuverlaessiger-als-Verbrenner-11277772.html</a:t>
            </a:r>
            <a:r>
              <a:rPr lang="de-CH" sz="1400" noProof="0" dirty="0">
                <a:latin typeface="Arial" panose="020B0604020202020204" pitchFamily="34" charset="0"/>
                <a:cs typeface="Arial" panose="020B0604020202020204" pitchFamily="34" charset="0"/>
              </a:rPr>
              <a:t> </a:t>
            </a:r>
          </a:p>
          <a:p>
            <a:r>
              <a:rPr lang="de-CH" sz="1400" noProof="0" dirty="0">
                <a:latin typeface="Arial" panose="020B0604020202020204" pitchFamily="34" charset="0"/>
                <a:cs typeface="Arial" panose="020B0604020202020204" pitchFamily="34" charset="0"/>
              </a:rPr>
              <a:t>Elektro-SUVs und Hybride im Vergleich</a:t>
            </a:r>
            <a:br>
              <a:rPr lang="de-CH" sz="1400" noProof="0" dirty="0">
                <a:latin typeface="Arial" panose="020B0604020202020204" pitchFamily="34" charset="0"/>
                <a:cs typeface="Arial" panose="020B0604020202020204" pitchFamily="34" charset="0"/>
              </a:rPr>
            </a:br>
            <a:r>
              <a:rPr lang="de-CH" sz="1400" noProof="0" dirty="0">
                <a:latin typeface="Arial" panose="020B0604020202020204" pitchFamily="34" charset="0"/>
                <a:cs typeface="Arial" panose="020B0604020202020204" pitchFamily="34" charset="0"/>
                <a:hlinkClick r:id="rId5"/>
              </a:rPr>
              <a:t>https://www.heise.de/ratgeber/Elektro-SUVs-und-Hybride-im-Vergleich-Das-kosten-BMW-iX3-und-Mercedes-Benz-GLC-11185539.html</a:t>
            </a:r>
            <a:r>
              <a:rPr lang="de-CH" sz="1400" noProof="0" dirty="0">
                <a:latin typeface="Arial" panose="020B0604020202020204" pitchFamily="34" charset="0"/>
                <a:cs typeface="Arial" panose="020B0604020202020204" pitchFamily="34" charset="0"/>
              </a:rPr>
              <a:t> </a:t>
            </a:r>
          </a:p>
          <a:p>
            <a:r>
              <a:rPr lang="de-CH" sz="1400" noProof="0" dirty="0">
                <a:latin typeface="Arial" panose="020B0604020202020204" pitchFamily="34" charset="0"/>
                <a:cs typeface="Arial" panose="020B0604020202020204" pitchFamily="34" charset="0"/>
              </a:rPr>
              <a:t>Was kostet Vollgas</a:t>
            </a:r>
            <a:br>
              <a:rPr lang="de-CH" sz="1400" noProof="0" dirty="0">
                <a:latin typeface="Arial" panose="020B0604020202020204" pitchFamily="34" charset="0"/>
                <a:cs typeface="Arial" panose="020B0604020202020204" pitchFamily="34" charset="0"/>
              </a:rPr>
            </a:br>
            <a:r>
              <a:rPr lang="de-CH" sz="1400" dirty="0">
                <a:latin typeface="Arial" panose="020B0604020202020204" pitchFamily="34" charset="0"/>
                <a:cs typeface="Arial" panose="020B0604020202020204" pitchFamily="34" charset="0"/>
                <a:hlinkClick r:id="rId6"/>
              </a:rPr>
              <a:t>https://www.autobild.de/artikel/der-auto-bild-verbrauchs-test-55631.html</a:t>
            </a:r>
            <a:r>
              <a:rPr lang="de-CH" sz="1400" u="sng" noProof="0" dirty="0">
                <a:latin typeface="Arial" panose="020B0604020202020204" pitchFamily="34" charset="0"/>
                <a:cs typeface="Arial" panose="020B0604020202020204" pitchFamily="34" charset="0"/>
              </a:rPr>
              <a:t> </a:t>
            </a:r>
          </a:p>
          <a:p>
            <a:endParaRPr lang="de-CH" sz="1600" noProof="0" dirty="0">
              <a:latin typeface="Arial" panose="020B0604020202020204" pitchFamily="34" charset="0"/>
              <a:cs typeface="Arial" panose="020B0604020202020204" pitchFamily="34" charset="0"/>
            </a:endParaRPr>
          </a:p>
          <a:p>
            <a:r>
              <a:rPr lang="de-CH" b="1" dirty="0">
                <a:latin typeface="Arial" panose="020B0604020202020204" pitchFamily="34" charset="0"/>
                <a:cs typeface="Arial" panose="020B0604020202020204" pitchFamily="34" charset="0"/>
              </a:rPr>
              <a:t>Thema SMS Phishing</a:t>
            </a:r>
          </a:p>
          <a:p>
            <a:r>
              <a:rPr lang="de-CH" sz="1400" dirty="0">
                <a:latin typeface="Arial" panose="020B0604020202020204" pitchFamily="34" charset="0"/>
                <a:cs typeface="Arial" panose="020B0604020202020204" pitchFamily="34" charset="0"/>
                <a:hlinkClick r:id="rId7"/>
              </a:rPr>
              <a:t>https://www.srf.ch/play/tv/kassensturz/video/sms-blaster---die-perfide-betrugsmasche-aus-dem-kofferraum</a:t>
            </a:r>
            <a:r>
              <a:rPr lang="de-CH" sz="1400" dirty="0">
                <a:latin typeface="Arial" panose="020B0604020202020204" pitchFamily="34" charset="0"/>
                <a:cs typeface="Arial" panose="020B0604020202020204" pitchFamily="34" charset="0"/>
              </a:rPr>
              <a:t> </a:t>
            </a:r>
          </a:p>
          <a:p>
            <a:endParaRPr lang="de-CH" sz="1600" noProof="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de-CH" noProof="0"/>
              <a:t>Quellen</a:t>
            </a:r>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52</a:t>
            </a:fld>
            <a:endParaRPr lang="en-US"/>
          </a:p>
        </p:txBody>
      </p:sp>
    </p:spTree>
    <p:extLst>
      <p:ext uri="{BB962C8B-B14F-4D97-AF65-F5344CB8AC3E}">
        <p14:creationId xmlns:p14="http://schemas.microsoft.com/office/powerpoint/2010/main" val="2925723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7" y="1085353"/>
            <a:ext cx="5415445" cy="5228636"/>
          </a:xfrm>
        </p:spPr>
        <p:txBody>
          <a:bodyPr vert="horz" lIns="91440" tIns="45720" rIns="91440" bIns="45720" rtlCol="0">
            <a:noAutofit/>
          </a:bodyPr>
          <a:lstStyle/>
          <a:p>
            <a:r>
              <a:rPr lang="en-US" b="1" dirty="0">
                <a:latin typeface="Arial" panose="020B0604020202020204" pitchFamily="34" charset="0"/>
                <a:cs typeface="Arial" panose="020B0604020202020204" pitchFamily="34" charset="0"/>
              </a:rPr>
              <a:t>Thema </a:t>
            </a:r>
            <a:r>
              <a:rPr lang="de-CH" b="1" dirty="0">
                <a:latin typeface="Arial" panose="020B0604020202020204" pitchFamily="34" charset="0"/>
                <a:cs typeface="Arial" panose="020B0604020202020204" pitchFamily="34" charset="0"/>
              </a:rPr>
              <a:t>Mitmach-Experimente</a:t>
            </a:r>
            <a:endParaRPr lang="en-US" b="1" dirty="0">
              <a:latin typeface="Arial" panose="020B0604020202020204" pitchFamily="34" charset="0"/>
              <a:cs typeface="Arial" panose="020B0604020202020204" pitchFamily="34" charset="0"/>
            </a:endParaRPr>
          </a:p>
          <a:p>
            <a:r>
              <a:rPr lang="de-CH" sz="1400" u="sng" dirty="0">
                <a:latin typeface="Arial" panose="020B0604020202020204" pitchFamily="34" charset="0"/>
                <a:cs typeface="Arial" panose="020B0604020202020204" pitchFamily="34" charset="0"/>
                <a:hlinkClick r:id="rId2"/>
              </a:rPr>
              <a:t>https://www.komm-mach-mint.de/schuelerinnen/experimente/alle-experimente/die-luftballonrakete</a:t>
            </a:r>
            <a:endParaRPr lang="de-CH" sz="1400" u="sng"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Technorama «In Vino </a:t>
            </a:r>
            <a:r>
              <a:rPr lang="de-CH" sz="1400" dirty="0" err="1">
                <a:latin typeface="Arial" panose="020B0604020202020204" pitchFamily="34" charset="0"/>
                <a:cs typeface="Arial" panose="020B0604020202020204" pitchFamily="34" charset="0"/>
              </a:rPr>
              <a:t>Schientia</a:t>
            </a:r>
            <a:r>
              <a:rPr lang="de-CH" sz="1400" dirty="0">
                <a:latin typeface="Arial" panose="020B0604020202020204" pitchFamily="34" charset="0"/>
                <a:cs typeface="Arial" panose="020B0604020202020204" pitchFamily="34" charset="0"/>
              </a:rPr>
              <a:t>» für Wickelexperiment</a:t>
            </a:r>
          </a:p>
          <a:p>
            <a:endParaRPr lang="en-US" dirty="0">
              <a:latin typeface="Arial" panose="020B0604020202020204" pitchFamily="34" charset="0"/>
              <a:cs typeface="Arial" panose="020B0604020202020204" pitchFamily="34" charset="0"/>
            </a:endParaRPr>
          </a:p>
          <a:p>
            <a:pPr>
              <a:lnSpc>
                <a:spcPct val="115000"/>
              </a:lnSpc>
              <a:spcAft>
                <a:spcPts val="300"/>
              </a:spcAft>
            </a:pPr>
            <a:r>
              <a:rPr lang="en-US" b="1" dirty="0" err="1">
                <a:latin typeface="Arial" panose="020B0604020202020204" pitchFamily="34" charset="0"/>
                <a:cs typeface="Arial" panose="020B0604020202020204" pitchFamily="34" charset="0"/>
              </a:rPr>
              <a:t>Kurznachrichten</a:t>
            </a:r>
            <a:r>
              <a:rPr lang="en-US" b="1" dirty="0">
                <a:latin typeface="Arial" panose="020B0604020202020204" pitchFamily="34" charset="0"/>
                <a:cs typeface="Arial" panose="020B0604020202020204" pitchFamily="34" charset="0"/>
              </a:rPr>
              <a:t> und </a:t>
            </a:r>
            <a:r>
              <a:rPr lang="en-US" b="1" dirty="0" err="1">
                <a:latin typeface="Arial" panose="020B0604020202020204" pitchFamily="34" charset="0"/>
                <a:cs typeface="Arial" panose="020B0604020202020204" pitchFamily="34" charset="0"/>
              </a:rPr>
              <a:t>Kurioses</a:t>
            </a:r>
            <a:endParaRPr lang="en-US" b="1" dirty="0">
              <a:latin typeface="Arial" panose="020B0604020202020204" pitchFamily="34" charset="0"/>
              <a:cs typeface="Arial" panose="020B0604020202020204" pitchFamily="34" charset="0"/>
            </a:endParaRPr>
          </a:p>
          <a:p>
            <a:pPr>
              <a:lnSpc>
                <a:spcPct val="115000"/>
              </a:lnSpc>
              <a:spcAft>
                <a:spcPts val="300"/>
              </a:spcAft>
            </a:pPr>
            <a:r>
              <a:rPr lang="de-CH" sz="1400" dirty="0">
                <a:latin typeface="Arial" panose="020B0604020202020204" pitchFamily="34" charset="0"/>
                <a:cs typeface="Arial" panose="020B0604020202020204" pitchFamily="34" charset="0"/>
              </a:rPr>
              <a:t>Foto-Strecke </a:t>
            </a:r>
            <a:r>
              <a:rPr lang="de-CH" sz="1400" u="sng" dirty="0">
                <a:latin typeface="Arial" panose="020B0604020202020204" pitchFamily="34" charset="0"/>
                <a:cs typeface="Arial" panose="020B0604020202020204" pitchFamily="34" charset="0"/>
                <a:hlinkClick r:id="rId3"/>
              </a:rPr>
              <a:t>https://www.nzz.ch/nzz-am-sonntag/report-und-debatte/historische-bilder-die-geschichten-hinter-ikonischen-fotos-ld.1879296</a:t>
            </a:r>
            <a:endParaRPr lang="de-CH" sz="1400" u="sng" dirty="0">
              <a:latin typeface="Arial" panose="020B0604020202020204" pitchFamily="34" charset="0"/>
              <a:cs typeface="Arial" panose="020B0604020202020204" pitchFamily="34" charset="0"/>
            </a:endParaRPr>
          </a:p>
          <a:p>
            <a:pPr>
              <a:lnSpc>
                <a:spcPct val="115000"/>
              </a:lnSpc>
              <a:spcAft>
                <a:spcPts val="300"/>
              </a:spcAft>
            </a:pPr>
            <a:r>
              <a:rPr lang="en-US" sz="1400" b="1" dirty="0" err="1">
                <a:latin typeface="Arial" panose="020B0604020202020204" pitchFamily="34" charset="0"/>
                <a:cs typeface="Arial" panose="020B0604020202020204" pitchFamily="34" charset="0"/>
              </a:rPr>
              <a:t>Fachkräftemangel</a:t>
            </a:r>
            <a:endParaRPr lang="en-US" sz="1400" dirty="0">
              <a:latin typeface="Arial" panose="020B0604020202020204" pitchFamily="34" charset="0"/>
              <a:cs typeface="Arial" panose="020B0604020202020204" pitchFamily="34" charset="0"/>
            </a:endParaRPr>
          </a:p>
          <a:p>
            <a:pPr>
              <a:lnSpc>
                <a:spcPct val="115000"/>
              </a:lnSpc>
              <a:spcAft>
                <a:spcPts val="300"/>
              </a:spcAft>
            </a:pPr>
            <a:r>
              <a:rPr lang="de-CH" sz="1400" dirty="0">
                <a:latin typeface="Arial" panose="020B0604020202020204" pitchFamily="34" charset="0"/>
                <a:cs typeface="Arial" panose="020B0604020202020204" pitchFamily="34" charset="0"/>
                <a:hlinkClick r:id="rId4"/>
              </a:rPr>
              <a:t>https://www.instagram.com/arbeiterfails/?g=5</a:t>
            </a:r>
            <a:r>
              <a:rPr lang="de-CH" sz="1400" dirty="0">
                <a:latin typeface="Arial" panose="020B0604020202020204" pitchFamily="34" charset="0"/>
                <a:cs typeface="Arial" panose="020B0604020202020204" pitchFamily="34" charset="0"/>
              </a:rPr>
              <a:t> </a:t>
            </a:r>
          </a:p>
          <a:p>
            <a:pPr>
              <a:lnSpc>
                <a:spcPct val="115000"/>
              </a:lnSpc>
              <a:spcAft>
                <a:spcPts val="300"/>
              </a:spcAft>
            </a:pPr>
            <a:r>
              <a:rPr lang="de-CH" sz="1400" dirty="0">
                <a:latin typeface="Arial" panose="020B0604020202020204" pitchFamily="34" charset="0"/>
                <a:cs typeface="Arial" panose="020B0604020202020204" pitchFamily="34" charset="0"/>
                <a:hlinkClick r:id="rId5"/>
              </a:rPr>
              <a:t>https://www.instagram.com/arbeitfails/</a:t>
            </a:r>
            <a:r>
              <a:rPr lang="de-CH" sz="1400" dirty="0">
                <a:latin typeface="Arial" panose="020B0604020202020204" pitchFamily="34" charset="0"/>
                <a:cs typeface="Arial" panose="020B0604020202020204" pitchFamily="34" charset="0"/>
              </a:rPr>
              <a:t> </a:t>
            </a:r>
          </a:p>
          <a:p>
            <a:pPr>
              <a:lnSpc>
                <a:spcPct val="115000"/>
              </a:lnSpc>
              <a:spcAft>
                <a:spcPts val="300"/>
              </a:spcAft>
            </a:pPr>
            <a:endParaRPr lang="x-none" sz="1400" dirty="0"/>
          </a:p>
          <a:p>
            <a:pPr marL="360363">
              <a:lnSpc>
                <a:spcPct val="115000"/>
              </a:lnSpc>
              <a:spcAft>
                <a:spcPts val="300"/>
              </a:spcAft>
              <a:buNone/>
            </a:pPr>
            <a:endParaRPr lang="de-CH" sz="1600" kern="100" dirty="0">
              <a:latin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673513" cy="5228636"/>
          </a:xfrm>
        </p:spPr>
        <p:txBody>
          <a:bodyPr>
            <a:noAutofit/>
          </a:bodyPr>
          <a:lstStyle/>
          <a:p>
            <a:r>
              <a:rPr lang="en-US" b="1" dirty="0">
                <a:latin typeface="Arial" panose="020B0604020202020204" pitchFamily="34" charset="0"/>
                <a:cs typeface="Arial" panose="020B0604020202020204" pitchFamily="34" charset="0"/>
              </a:rPr>
              <a:t>Thema </a:t>
            </a:r>
            <a:r>
              <a:rPr lang="en-US" b="1" dirty="0" err="1">
                <a:latin typeface="Arial" panose="020B0604020202020204" pitchFamily="34" charset="0"/>
                <a:cs typeface="Arial" panose="020B0604020202020204" pitchFamily="34" charset="0"/>
              </a:rPr>
              <a:t>Früjahrsputz</a:t>
            </a:r>
            <a:endParaRPr lang="en-US" b="1" dirty="0">
              <a:latin typeface="Arial" panose="020B0604020202020204" pitchFamily="34" charset="0"/>
              <a:cs typeface="Arial" panose="020B0604020202020204" pitchFamily="34" charset="0"/>
            </a:endParaRPr>
          </a:p>
          <a:p>
            <a:r>
              <a:rPr lang="de-CH" sz="1400" u="sng" dirty="0">
                <a:latin typeface="Arial" panose="020B0604020202020204" pitchFamily="34" charset="0"/>
                <a:cs typeface="Arial" panose="020B0604020202020204" pitchFamily="34" charset="0"/>
                <a:hlinkClick r:id="rId6"/>
              </a:rPr>
              <a:t>https://www.nzz.ch/panorama/fruehlingsputz-warum-aufraeumen-gluecklich-macht-zumindest-fuer-einen-moment-ld.1927812</a:t>
            </a:r>
          </a:p>
          <a:p>
            <a:r>
              <a:rPr lang="de-CH" sz="1400" u="sng" dirty="0">
                <a:latin typeface="Arial" panose="020B0604020202020204" pitchFamily="34" charset="0"/>
                <a:cs typeface="Arial" panose="020B0604020202020204" pitchFamily="34" charset="0"/>
                <a:hlinkClick r:id="rId6"/>
              </a:rPr>
              <a:t>https://www.stern.de/gesundheit/marie-kondo-hat-recht--psychologin-erklaert--warum-aufraeumen-gluecklich-macht-8547952.html</a:t>
            </a:r>
          </a:p>
          <a:p>
            <a:r>
              <a:rPr lang="de-CH" sz="1400" u="sng" dirty="0">
                <a:latin typeface="Arial" panose="020B0604020202020204" pitchFamily="34" charset="0"/>
                <a:cs typeface="Arial" panose="020B0604020202020204" pitchFamily="34" charset="0"/>
                <a:hlinkClick r:id="rId6"/>
              </a:rPr>
              <a:t>https://www.ardalpha.de/wissen/psychologie/ausmisten-aufraeumen-tipps-psyche-motivation-seele-100.html</a:t>
            </a:r>
          </a:p>
          <a:p>
            <a:endParaRPr lang="de-CH" u="sng" dirty="0"/>
          </a:p>
          <a:p>
            <a:r>
              <a:rPr lang="en-US" b="1" dirty="0">
                <a:latin typeface="Arial" panose="020B0604020202020204" pitchFamily="34" charset="0"/>
                <a:cs typeface="Arial" panose="020B0604020202020204" pitchFamily="34" charset="0"/>
              </a:rPr>
              <a:t>Thema Coca Cola</a:t>
            </a:r>
          </a:p>
          <a:p>
            <a:r>
              <a:rPr lang="de-CH" sz="1400" u="sng" dirty="0">
                <a:latin typeface="Arial" panose="020B0604020202020204" pitchFamily="34" charset="0"/>
                <a:cs typeface="Arial" panose="020B0604020202020204" pitchFamily="34" charset="0"/>
                <a:hlinkClick r:id="rId7"/>
              </a:rPr>
              <a:t>https://www.geschichte.fm/archiv/gag549/</a:t>
            </a:r>
          </a:p>
          <a:p>
            <a:r>
              <a:rPr lang="de-CH" sz="1400" u="sng" dirty="0">
                <a:latin typeface="Arial" panose="020B0604020202020204" pitchFamily="34" charset="0"/>
                <a:cs typeface="Arial" panose="020B0604020202020204" pitchFamily="34" charset="0"/>
                <a:hlinkClick r:id="rId7"/>
              </a:rPr>
              <a:t>https://de.wikipedia.org/wiki/Cocastrauch </a:t>
            </a:r>
          </a:p>
          <a:p>
            <a:r>
              <a:rPr lang="de-CH" sz="1400" u="sng" dirty="0">
                <a:latin typeface="Arial" panose="020B0604020202020204" pitchFamily="34" charset="0"/>
                <a:cs typeface="Arial" panose="020B0604020202020204" pitchFamily="34" charset="0"/>
                <a:hlinkClick r:id="rId7"/>
              </a:rPr>
              <a:t>https://www.ofrex.ch/de/magazin/werbe-ereignisse-der-coca-cola-geschichte-100092/ </a:t>
            </a:r>
          </a:p>
          <a:p>
            <a:r>
              <a:rPr lang="de-CH" sz="1400" u="sng" dirty="0">
                <a:latin typeface="Arial" panose="020B0604020202020204" pitchFamily="34" charset="0"/>
                <a:cs typeface="Arial" panose="020B0604020202020204" pitchFamily="34" charset="0"/>
                <a:hlinkClick r:id="rId7"/>
              </a:rPr>
              <a:t>https://de.wikipedia.org/wiki/Coca-Cola</a:t>
            </a:r>
          </a:p>
          <a:p>
            <a:endParaRPr lang="en-US" sz="14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53</a:t>
            </a:fld>
            <a:endParaRPr lang="en-US"/>
          </a:p>
        </p:txBody>
      </p:sp>
    </p:spTree>
    <p:extLst>
      <p:ext uri="{BB962C8B-B14F-4D97-AF65-F5344CB8AC3E}">
        <p14:creationId xmlns:p14="http://schemas.microsoft.com/office/powerpoint/2010/main" val="2696230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A281CC-1D90-72C4-B4BC-79F026AC62A3}"/>
              </a:ext>
            </a:extLst>
          </p:cNvPr>
          <p:cNvSpPr>
            <a:spLocks noGrp="1"/>
          </p:cNvSpPr>
          <p:nvPr>
            <p:ph type="title"/>
          </p:nvPr>
        </p:nvSpPr>
        <p:spPr>
          <a:xfrm>
            <a:off x="520810" y="630993"/>
            <a:ext cx="11163632" cy="540687"/>
          </a:xfrm>
        </p:spPr>
        <p:txBody>
          <a:bodyPr/>
          <a:lstStyle/>
          <a:p>
            <a:r>
              <a:rPr lang="en-US" dirty="0" err="1"/>
              <a:t>Vorschau</a:t>
            </a:r>
            <a:endParaRPr lang="de-CH" dirty="0"/>
          </a:p>
        </p:txBody>
      </p:sp>
      <p:sp>
        <p:nvSpPr>
          <p:cNvPr id="7" name="Content Placeholder 6">
            <a:extLst>
              <a:ext uri="{FF2B5EF4-FFF2-40B4-BE49-F238E27FC236}">
                <a16:creationId xmlns:a16="http://schemas.microsoft.com/office/drawing/2014/main" id="{EA6F0137-6957-2D5F-99A2-ADB70EA19468}"/>
              </a:ext>
            </a:extLst>
          </p:cNvPr>
          <p:cNvSpPr>
            <a:spLocks noGrp="1"/>
          </p:cNvSpPr>
          <p:nvPr>
            <p:ph idx="1"/>
          </p:nvPr>
        </p:nvSpPr>
        <p:spPr>
          <a:xfrm>
            <a:off x="516097" y="1637553"/>
            <a:ext cx="10612091" cy="4676435"/>
          </a:xfrm>
        </p:spPr>
        <p:txBody>
          <a:bodyPr/>
          <a:lstStyle/>
          <a:p>
            <a:endParaRPr lang="en-US" b="1" dirty="0"/>
          </a:p>
          <a:p>
            <a:pPr>
              <a:spcBef>
                <a:spcPts val="1800"/>
              </a:spcBef>
              <a:tabLst>
                <a:tab pos="1255713" algn="l"/>
              </a:tabLst>
            </a:pPr>
            <a:r>
              <a:rPr lang="en-US" b="1" dirty="0"/>
              <a:t>Termin	</a:t>
            </a:r>
            <a:r>
              <a:rPr lang="en-US" sz="5400" b="1" dirty="0"/>
              <a:t>Samstag 13. Juni 2026</a:t>
            </a:r>
          </a:p>
          <a:p>
            <a:pPr>
              <a:spcBef>
                <a:spcPts val="1800"/>
              </a:spcBef>
              <a:tabLst>
                <a:tab pos="1255713" algn="l"/>
              </a:tabLst>
            </a:pPr>
            <a:r>
              <a:rPr lang="en-US" sz="4400" b="1" dirty="0"/>
              <a:t>	</a:t>
            </a:r>
            <a:r>
              <a:rPr lang="en-US" sz="4400" b="1" dirty="0" err="1"/>
              <a:t>Ankunft</a:t>
            </a:r>
            <a:r>
              <a:rPr lang="en-US" sz="4400" b="1" dirty="0"/>
              <a:t> ab 19:00</a:t>
            </a:r>
          </a:p>
          <a:p>
            <a:pPr>
              <a:spcBef>
                <a:spcPts val="1800"/>
              </a:spcBef>
              <a:tabLst>
                <a:tab pos="1255713" algn="l"/>
              </a:tabLst>
            </a:pPr>
            <a:r>
              <a:rPr lang="en-US" sz="4400" b="1" dirty="0"/>
              <a:t>	</a:t>
            </a:r>
            <a:r>
              <a:rPr lang="en-US" sz="4400" b="1" dirty="0" err="1"/>
              <a:t>Vortrag</a:t>
            </a:r>
            <a:r>
              <a:rPr lang="en-US" sz="4400" b="1" dirty="0"/>
              <a:t> ab 19:30</a:t>
            </a:r>
          </a:p>
          <a:p>
            <a:pPr>
              <a:spcBef>
                <a:spcPts val="1800"/>
              </a:spcBef>
              <a:tabLst>
                <a:tab pos="1255713" algn="l"/>
              </a:tabLst>
            </a:pPr>
            <a:r>
              <a:rPr lang="en-US" sz="1500" b="1" dirty="0"/>
              <a:t>Zukünftige Termine: 25.07., 15.08., 12.09., 17.10., 21.11., </a:t>
            </a:r>
            <a:r>
              <a:rPr lang="en-US" sz="1500" b="1" dirty="0" err="1"/>
              <a:t>Weihnachtspause</a:t>
            </a:r>
            <a:r>
              <a:rPr lang="en-US" sz="1500" b="1" dirty="0"/>
              <a:t>, 09.01.27</a:t>
            </a:r>
          </a:p>
        </p:txBody>
      </p:sp>
      <p:sp>
        <p:nvSpPr>
          <p:cNvPr id="5" name="Slide Number Placeholder 4">
            <a:extLst>
              <a:ext uri="{FF2B5EF4-FFF2-40B4-BE49-F238E27FC236}">
                <a16:creationId xmlns:a16="http://schemas.microsoft.com/office/drawing/2014/main" id="{6BA1FD18-9E5A-844D-9F70-03F25878B483}"/>
              </a:ext>
            </a:extLst>
          </p:cNvPr>
          <p:cNvSpPr>
            <a:spLocks noGrp="1"/>
          </p:cNvSpPr>
          <p:nvPr>
            <p:ph type="sldNum" sz="quarter" idx="12"/>
          </p:nvPr>
        </p:nvSpPr>
        <p:spPr/>
        <p:txBody>
          <a:bodyPr/>
          <a:lstStyle/>
          <a:p>
            <a:fld id="{5A33CB2A-1702-4C1D-9CC4-8D472D39F19E}" type="slidenum">
              <a:rPr lang="en-US" smtClean="0"/>
              <a:t>54</a:t>
            </a:fld>
            <a:endParaRPr lang="en-US"/>
          </a:p>
        </p:txBody>
      </p:sp>
      <p:sp>
        <p:nvSpPr>
          <p:cNvPr id="2" name="Ribbon: Tilted Up 1">
            <a:extLst>
              <a:ext uri="{FF2B5EF4-FFF2-40B4-BE49-F238E27FC236}">
                <a16:creationId xmlns:a16="http://schemas.microsoft.com/office/drawing/2014/main" id="{7CEDA4E5-BAD5-A59B-C20A-5FD9A4FC80B5}"/>
              </a:ext>
            </a:extLst>
          </p:cNvPr>
          <p:cNvSpPr/>
          <p:nvPr/>
        </p:nvSpPr>
        <p:spPr>
          <a:xfrm>
            <a:off x="12446548" y="2430732"/>
            <a:ext cx="2224890" cy="605971"/>
          </a:xfrm>
          <a:prstGeom prst="ribbon2">
            <a:avLst>
              <a:gd name="adj1" fmla="val 16667"/>
              <a:gd name="adj2" fmla="val 6985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Gastvortrag</a:t>
            </a:r>
            <a:endParaRPr lang="de-CH" dirty="0">
              <a:solidFill>
                <a:sysClr val="windowText" lastClr="000000"/>
              </a:solidFill>
            </a:endParaRPr>
          </a:p>
        </p:txBody>
      </p:sp>
      <p:sp>
        <p:nvSpPr>
          <p:cNvPr id="4" name="Ribbon: Tilted Up 3">
            <a:extLst>
              <a:ext uri="{FF2B5EF4-FFF2-40B4-BE49-F238E27FC236}">
                <a16:creationId xmlns:a16="http://schemas.microsoft.com/office/drawing/2014/main" id="{543D5D5A-51EA-E39F-0AE3-974C6A877BDC}"/>
              </a:ext>
            </a:extLst>
          </p:cNvPr>
          <p:cNvSpPr/>
          <p:nvPr/>
        </p:nvSpPr>
        <p:spPr>
          <a:xfrm>
            <a:off x="12358749" y="3518312"/>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cxnSp>
        <p:nvCxnSpPr>
          <p:cNvPr id="10" name="Straight Connector 9">
            <a:extLst>
              <a:ext uri="{FF2B5EF4-FFF2-40B4-BE49-F238E27FC236}">
                <a16:creationId xmlns:a16="http://schemas.microsoft.com/office/drawing/2014/main" id="{A55B0678-4F27-EB8B-C52D-336E078FD707}"/>
              </a:ext>
            </a:extLst>
          </p:cNvPr>
          <p:cNvCxnSpPr/>
          <p:nvPr/>
        </p:nvCxnSpPr>
        <p:spPr>
          <a:xfrm>
            <a:off x="384048" y="6972300"/>
            <a:ext cx="1130039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ibbon: Tilted Up 10">
            <a:extLst>
              <a:ext uri="{FF2B5EF4-FFF2-40B4-BE49-F238E27FC236}">
                <a16:creationId xmlns:a16="http://schemas.microsoft.com/office/drawing/2014/main" id="{9D56F54D-E25E-6609-544E-B7CAF21AA680}"/>
              </a:ext>
            </a:extLst>
          </p:cNvPr>
          <p:cNvSpPr/>
          <p:nvPr/>
        </p:nvSpPr>
        <p:spPr>
          <a:xfrm>
            <a:off x="12446548" y="4702322"/>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pic>
        <p:nvPicPr>
          <p:cNvPr id="8" name="Picture 7" descr="A close-up of a sign&#10;&#10;AI-generated content may be incorrect.">
            <a:extLst>
              <a:ext uri="{FF2B5EF4-FFF2-40B4-BE49-F238E27FC236}">
                <a16:creationId xmlns:a16="http://schemas.microsoft.com/office/drawing/2014/main" id="{70865D5C-F628-8718-5B66-80ABF95BC2E9}"/>
              </a:ext>
            </a:extLst>
          </p:cNvPr>
          <p:cNvPicPr>
            <a:picLocks noChangeAspect="1"/>
          </p:cNvPicPr>
          <p:nvPr/>
        </p:nvPicPr>
        <p:blipFill>
          <a:blip r:embed="rId2"/>
          <a:stretch>
            <a:fillRect/>
          </a:stretch>
        </p:blipFill>
        <p:spPr>
          <a:xfrm>
            <a:off x="5451958" y="0"/>
            <a:ext cx="6755606" cy="1410891"/>
          </a:xfrm>
          <a:prstGeom prst="rect">
            <a:avLst/>
          </a:prstGeom>
        </p:spPr>
      </p:pic>
    </p:spTree>
    <p:extLst>
      <p:ext uri="{BB962C8B-B14F-4D97-AF65-F5344CB8AC3E}">
        <p14:creationId xmlns:p14="http://schemas.microsoft.com/office/powerpoint/2010/main" val="2334624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A49C2F-184F-EB8C-0A74-619F3ADEFAF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16514C-DF81-25A2-7B76-F9A7240670EA}"/>
              </a:ext>
            </a:extLst>
          </p:cNvPr>
          <p:cNvSpPr>
            <a:spLocks noGrp="1"/>
          </p:cNvSpPr>
          <p:nvPr>
            <p:ph type="title"/>
          </p:nvPr>
        </p:nvSpPr>
        <p:spPr>
          <a:xfrm>
            <a:off x="520810" y="630993"/>
            <a:ext cx="11163632" cy="540687"/>
          </a:xfrm>
        </p:spPr>
        <p:txBody>
          <a:bodyPr/>
          <a:lstStyle/>
          <a:p>
            <a:r>
              <a:rPr lang="en-US" dirty="0" err="1"/>
              <a:t>Vorschau</a:t>
            </a:r>
            <a:r>
              <a:rPr lang="en-US" dirty="0"/>
              <a:t> März</a:t>
            </a:r>
            <a:endParaRPr lang="de-CH" dirty="0"/>
          </a:p>
        </p:txBody>
      </p:sp>
      <p:sp>
        <p:nvSpPr>
          <p:cNvPr id="7" name="Content Placeholder 6">
            <a:extLst>
              <a:ext uri="{FF2B5EF4-FFF2-40B4-BE49-F238E27FC236}">
                <a16:creationId xmlns:a16="http://schemas.microsoft.com/office/drawing/2014/main" id="{57832A4D-A8BB-47A0-C90B-09AE24B31791}"/>
              </a:ext>
            </a:extLst>
          </p:cNvPr>
          <p:cNvSpPr>
            <a:spLocks noGrp="1"/>
          </p:cNvSpPr>
          <p:nvPr>
            <p:ph idx="1"/>
          </p:nvPr>
        </p:nvSpPr>
        <p:spPr>
          <a:xfrm>
            <a:off x="516097" y="1093305"/>
            <a:ext cx="8851423" cy="5220684"/>
          </a:xfrm>
        </p:spPr>
        <p:txBody>
          <a:bodyPr/>
          <a:lstStyle/>
          <a:p>
            <a:endParaRPr lang="en-US" b="1" dirty="0"/>
          </a:p>
          <a:p>
            <a:pPr>
              <a:spcBef>
                <a:spcPts val="1800"/>
              </a:spcBef>
              <a:tabLst>
                <a:tab pos="1255713" algn="l"/>
              </a:tabLst>
            </a:pPr>
            <a:r>
              <a:rPr lang="en-US" b="1" dirty="0"/>
              <a:t>Termin	</a:t>
            </a:r>
            <a:r>
              <a:rPr lang="en-US" dirty="0"/>
              <a:t>Samstag 07. März 2026</a:t>
            </a:r>
          </a:p>
          <a:p>
            <a:pPr>
              <a:spcBef>
                <a:spcPts val="1800"/>
              </a:spcBef>
              <a:tabLst>
                <a:tab pos="1255713" algn="l"/>
              </a:tabLst>
            </a:pPr>
            <a:r>
              <a:rPr lang="en-US" b="1" dirty="0" err="1"/>
              <a:t>Themen</a:t>
            </a:r>
            <a:r>
              <a:rPr lang="en-US" b="1" dirty="0"/>
              <a:t>* </a:t>
            </a:r>
            <a:r>
              <a:rPr lang="de-CH" dirty="0"/>
              <a:t>	XXX</a:t>
            </a:r>
          </a:p>
          <a:p>
            <a:pPr>
              <a:lnSpc>
                <a:spcPct val="100000"/>
              </a:lnSpc>
              <a:spcBef>
                <a:spcPts val="0"/>
              </a:spcBef>
              <a:tabLst>
                <a:tab pos="1255713" algn="l"/>
              </a:tabLst>
            </a:pPr>
            <a:r>
              <a:rPr lang="de-CH" sz="1600" dirty="0"/>
              <a:t>	Das xxx</a:t>
            </a:r>
          </a:p>
          <a:p>
            <a:pPr>
              <a:spcBef>
                <a:spcPts val="1200"/>
              </a:spcBef>
              <a:tabLst>
                <a:tab pos="1255713" algn="l"/>
              </a:tabLst>
            </a:pPr>
            <a:r>
              <a:rPr lang="de-CH" dirty="0"/>
              <a:t>	XXX</a:t>
            </a:r>
          </a:p>
          <a:p>
            <a:pPr>
              <a:lnSpc>
                <a:spcPct val="100000"/>
              </a:lnSpc>
              <a:spcBef>
                <a:spcPts val="0"/>
              </a:spcBef>
              <a:tabLst>
                <a:tab pos="1255713" algn="l"/>
              </a:tabLst>
            </a:pPr>
            <a:r>
              <a:rPr lang="de-CH" sz="1600" dirty="0"/>
              <a:t>	Wie xxx</a:t>
            </a:r>
          </a:p>
          <a:p>
            <a:pPr>
              <a:spcBef>
                <a:spcPts val="1200"/>
              </a:spcBef>
              <a:tabLst>
                <a:tab pos="1255713" algn="l"/>
              </a:tabLst>
            </a:pPr>
            <a:r>
              <a:rPr lang="de-CH" dirty="0"/>
              <a:t>	XXX</a:t>
            </a:r>
          </a:p>
          <a:p>
            <a:pPr>
              <a:lnSpc>
                <a:spcPct val="100000"/>
              </a:lnSpc>
              <a:spcBef>
                <a:spcPts val="0"/>
              </a:spcBef>
              <a:tabLst>
                <a:tab pos="1255713" algn="l"/>
              </a:tabLst>
            </a:pPr>
            <a:r>
              <a:rPr lang="de-CH" sz="1600" dirty="0"/>
              <a:t>	Aus xxx</a:t>
            </a:r>
            <a:endParaRPr lang="de-CH" sz="1400" dirty="0"/>
          </a:p>
          <a:p>
            <a:pPr>
              <a:spcBef>
                <a:spcPts val="1200"/>
              </a:spcBef>
              <a:tabLst>
                <a:tab pos="1255713" algn="l"/>
              </a:tabLst>
            </a:pPr>
            <a:r>
              <a:rPr lang="de-CH" dirty="0"/>
              <a:t>	XXX</a:t>
            </a:r>
          </a:p>
          <a:p>
            <a:pPr>
              <a:lnSpc>
                <a:spcPct val="100000"/>
              </a:lnSpc>
              <a:spcBef>
                <a:spcPts val="0"/>
              </a:spcBef>
              <a:tabLst>
                <a:tab pos="1255713" algn="l"/>
              </a:tabLst>
            </a:pPr>
            <a:r>
              <a:rPr lang="de-CH" dirty="0"/>
              <a:t>	</a:t>
            </a:r>
            <a:r>
              <a:rPr lang="de-CH" sz="1600" dirty="0"/>
              <a:t>Schon xxx</a:t>
            </a:r>
          </a:p>
          <a:p>
            <a:pPr>
              <a:spcBef>
                <a:spcPts val="1200"/>
              </a:spcBef>
              <a:tabLst>
                <a:tab pos="1255713" algn="l"/>
              </a:tabLst>
            </a:pPr>
            <a:r>
              <a:rPr lang="de-CH" dirty="0"/>
              <a:t>	XXX</a:t>
            </a:r>
          </a:p>
          <a:p>
            <a:pPr>
              <a:lnSpc>
                <a:spcPct val="100000"/>
              </a:lnSpc>
              <a:spcBef>
                <a:spcPts val="0"/>
              </a:spcBef>
              <a:tabLst>
                <a:tab pos="1255713" algn="l"/>
              </a:tabLst>
            </a:pPr>
            <a:r>
              <a:rPr lang="de-CH" dirty="0"/>
              <a:t>	</a:t>
            </a:r>
            <a:r>
              <a:rPr lang="de-CH" sz="1600" dirty="0"/>
              <a:t>xxx</a:t>
            </a:r>
          </a:p>
          <a:p>
            <a:pPr>
              <a:spcBef>
                <a:spcPts val="1200"/>
              </a:spcBef>
              <a:tabLst>
                <a:tab pos="1255713" algn="l"/>
              </a:tabLst>
            </a:pPr>
            <a:r>
              <a:rPr lang="de-CH" dirty="0"/>
              <a:t>	Kurioses und Kurznachrichten</a:t>
            </a:r>
          </a:p>
          <a:p>
            <a:pPr>
              <a:spcBef>
                <a:spcPts val="1800"/>
              </a:spcBef>
              <a:tabLst>
                <a:tab pos="1255713" algn="l"/>
              </a:tabLst>
            </a:pPr>
            <a:r>
              <a:rPr lang="de-CH" sz="1200" dirty="0"/>
              <a:t>* Änderungen vorbehalten</a:t>
            </a:r>
          </a:p>
        </p:txBody>
      </p:sp>
      <p:sp>
        <p:nvSpPr>
          <p:cNvPr id="5" name="Slide Number Placeholder 4">
            <a:extLst>
              <a:ext uri="{FF2B5EF4-FFF2-40B4-BE49-F238E27FC236}">
                <a16:creationId xmlns:a16="http://schemas.microsoft.com/office/drawing/2014/main" id="{2D26453B-7F6A-560F-7658-6B2B086A9C2D}"/>
              </a:ext>
            </a:extLst>
          </p:cNvPr>
          <p:cNvSpPr>
            <a:spLocks noGrp="1"/>
          </p:cNvSpPr>
          <p:nvPr>
            <p:ph type="sldNum" sz="quarter" idx="12"/>
          </p:nvPr>
        </p:nvSpPr>
        <p:spPr/>
        <p:txBody>
          <a:bodyPr/>
          <a:lstStyle/>
          <a:p>
            <a:fld id="{5A33CB2A-1702-4C1D-9CC4-8D472D39F19E}" type="slidenum">
              <a:rPr lang="en-US" smtClean="0"/>
              <a:t>55</a:t>
            </a:fld>
            <a:endParaRPr lang="en-US"/>
          </a:p>
        </p:txBody>
      </p:sp>
      <p:sp>
        <p:nvSpPr>
          <p:cNvPr id="2" name="Ribbon: Tilted Up 1">
            <a:extLst>
              <a:ext uri="{FF2B5EF4-FFF2-40B4-BE49-F238E27FC236}">
                <a16:creationId xmlns:a16="http://schemas.microsoft.com/office/drawing/2014/main" id="{4E55F6AD-088B-26FC-8417-E2105A538084}"/>
              </a:ext>
            </a:extLst>
          </p:cNvPr>
          <p:cNvSpPr/>
          <p:nvPr/>
        </p:nvSpPr>
        <p:spPr>
          <a:xfrm>
            <a:off x="12446548" y="2430732"/>
            <a:ext cx="2224890" cy="605971"/>
          </a:xfrm>
          <a:prstGeom prst="ribbon2">
            <a:avLst>
              <a:gd name="adj1" fmla="val 16667"/>
              <a:gd name="adj2" fmla="val 6985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Gastvortrag</a:t>
            </a:r>
            <a:endParaRPr lang="de-CH" dirty="0">
              <a:solidFill>
                <a:sysClr val="windowText" lastClr="000000"/>
              </a:solidFill>
            </a:endParaRPr>
          </a:p>
        </p:txBody>
      </p:sp>
      <p:sp>
        <p:nvSpPr>
          <p:cNvPr id="4" name="Ribbon: Tilted Up 3">
            <a:extLst>
              <a:ext uri="{FF2B5EF4-FFF2-40B4-BE49-F238E27FC236}">
                <a16:creationId xmlns:a16="http://schemas.microsoft.com/office/drawing/2014/main" id="{8632EC4F-A867-9AD0-E804-6E9BE978A80F}"/>
              </a:ext>
            </a:extLst>
          </p:cNvPr>
          <p:cNvSpPr/>
          <p:nvPr/>
        </p:nvSpPr>
        <p:spPr>
          <a:xfrm>
            <a:off x="12358749" y="3518312"/>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cxnSp>
        <p:nvCxnSpPr>
          <p:cNvPr id="10" name="Straight Connector 9">
            <a:extLst>
              <a:ext uri="{FF2B5EF4-FFF2-40B4-BE49-F238E27FC236}">
                <a16:creationId xmlns:a16="http://schemas.microsoft.com/office/drawing/2014/main" id="{998D2C37-DD93-AF6A-7E97-C55F0615D2F6}"/>
              </a:ext>
            </a:extLst>
          </p:cNvPr>
          <p:cNvCxnSpPr/>
          <p:nvPr/>
        </p:nvCxnSpPr>
        <p:spPr>
          <a:xfrm>
            <a:off x="213094" y="6926580"/>
            <a:ext cx="1130039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ibbon: Tilted Up 10">
            <a:extLst>
              <a:ext uri="{FF2B5EF4-FFF2-40B4-BE49-F238E27FC236}">
                <a16:creationId xmlns:a16="http://schemas.microsoft.com/office/drawing/2014/main" id="{01871422-002F-78DC-E19B-36CF89791F3D}"/>
              </a:ext>
            </a:extLst>
          </p:cNvPr>
          <p:cNvSpPr/>
          <p:nvPr/>
        </p:nvSpPr>
        <p:spPr>
          <a:xfrm>
            <a:off x="12446548" y="4702322"/>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pic>
        <p:nvPicPr>
          <p:cNvPr id="8" name="Picture 7" descr="A close-up of a sign&#10;&#10;AI-generated content may be incorrect.">
            <a:extLst>
              <a:ext uri="{FF2B5EF4-FFF2-40B4-BE49-F238E27FC236}">
                <a16:creationId xmlns:a16="http://schemas.microsoft.com/office/drawing/2014/main" id="{38E543C4-C95B-4651-BFE1-95E3D12117C1}"/>
              </a:ext>
            </a:extLst>
          </p:cNvPr>
          <p:cNvPicPr>
            <a:picLocks noChangeAspect="1"/>
          </p:cNvPicPr>
          <p:nvPr/>
        </p:nvPicPr>
        <p:blipFill>
          <a:blip r:embed="rId2"/>
          <a:stretch>
            <a:fillRect/>
          </a:stretch>
        </p:blipFill>
        <p:spPr>
          <a:xfrm>
            <a:off x="5451958" y="0"/>
            <a:ext cx="6755606" cy="1410891"/>
          </a:xfrm>
          <a:prstGeom prst="rect">
            <a:avLst/>
          </a:prstGeom>
        </p:spPr>
      </p:pic>
      <p:sp>
        <p:nvSpPr>
          <p:cNvPr id="3" name="Rectangle 2">
            <a:extLst>
              <a:ext uri="{FF2B5EF4-FFF2-40B4-BE49-F238E27FC236}">
                <a16:creationId xmlns:a16="http://schemas.microsoft.com/office/drawing/2014/main" id="{0675B6E0-BB93-7535-916A-CACE43E72D16}"/>
              </a:ext>
            </a:extLst>
          </p:cNvPr>
          <p:cNvSpPr/>
          <p:nvPr/>
        </p:nvSpPr>
        <p:spPr>
          <a:xfrm>
            <a:off x="6818638" y="2930925"/>
            <a:ext cx="3663656" cy="128984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Bonus-Thema</a:t>
            </a:r>
          </a:p>
          <a:p>
            <a:pPr algn="ctr"/>
            <a:endParaRPr lang="de-CH" dirty="0"/>
          </a:p>
          <a:p>
            <a:pPr algn="ctr"/>
            <a:r>
              <a:rPr lang="de-CH" dirty="0"/>
              <a:t>&lt;&lt;&lt; Trage Deinen Wunsch ins Feedback-Formular ein&gt;&gt;&gt;</a:t>
            </a:r>
          </a:p>
        </p:txBody>
      </p:sp>
    </p:spTree>
    <p:extLst>
      <p:ext uri="{BB962C8B-B14F-4D97-AF65-F5344CB8AC3E}">
        <p14:creationId xmlns:p14="http://schemas.microsoft.com/office/powerpoint/2010/main" val="2524963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A122-EE01-A02D-5849-64D37830B04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43CC1D4-75D1-AA62-7E26-2E048BBE0DA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20456997">
            <a:off x="945044" y="1568847"/>
            <a:ext cx="3206143" cy="4519953"/>
          </a:xfrm>
          <a:prstGeom prst="rect">
            <a:avLst/>
          </a:prstGeom>
          <a:ln w="6350">
            <a:solidFill>
              <a:schemeClr val="tx1"/>
            </a:solidFill>
          </a:ln>
          <a:effectLst>
            <a:outerShdw blurRad="292100" dist="139700" dir="2700000" algn="tl" rotWithShape="0">
              <a:srgbClr val="333333">
                <a:alpha val="65000"/>
              </a:srgbClr>
            </a:outerShdw>
          </a:effectLst>
        </p:spPr>
      </p:pic>
      <p:pic>
        <p:nvPicPr>
          <p:cNvPr id="7" name="Content Placeholder 6" descr="A person with a mustache and a mustache&#10;&#10;AI-generated content may be incorrect.">
            <a:extLst>
              <a:ext uri="{FF2B5EF4-FFF2-40B4-BE49-F238E27FC236}">
                <a16:creationId xmlns:a16="http://schemas.microsoft.com/office/drawing/2014/main" id="{C8A9974A-3BFE-C284-7BFE-C29FC94287C3}"/>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7794496" y="369737"/>
            <a:ext cx="2433538" cy="3452762"/>
          </a:xfrm>
        </p:spPr>
      </p:pic>
      <p:sp>
        <p:nvSpPr>
          <p:cNvPr id="3" name="Text Placeholder 2">
            <a:extLst>
              <a:ext uri="{FF2B5EF4-FFF2-40B4-BE49-F238E27FC236}">
                <a16:creationId xmlns:a16="http://schemas.microsoft.com/office/drawing/2014/main" id="{6850D0D9-6DBB-29A5-7C91-AB5A3EA00AAC}"/>
              </a:ext>
            </a:extLst>
          </p:cNvPr>
          <p:cNvSpPr>
            <a:spLocks noGrp="1"/>
          </p:cNvSpPr>
          <p:nvPr>
            <p:ph type="body" sz="half" idx="2"/>
          </p:nvPr>
        </p:nvSpPr>
        <p:spPr>
          <a:xfrm>
            <a:off x="5851935" y="1162370"/>
            <a:ext cx="2610578" cy="1175677"/>
          </a:xfrm>
        </p:spPr>
        <p:txBody>
          <a:bodyPr>
            <a:noAutofit/>
          </a:bodyPr>
          <a:lstStyle/>
          <a:p>
            <a:r>
              <a:rPr lang="en-US" sz="2400" dirty="0" err="1"/>
              <a:t>Einwurf</a:t>
            </a:r>
            <a:r>
              <a:rPr lang="en-US" sz="2400" dirty="0"/>
              <a:t> in die Box </a:t>
            </a:r>
            <a:r>
              <a:rPr lang="en-US" sz="2400" dirty="0" err="1"/>
              <a:t>beim</a:t>
            </a:r>
            <a:r>
              <a:rPr lang="en-US" sz="2400" dirty="0"/>
              <a:t> ‘Butler’</a:t>
            </a:r>
            <a:endParaRPr lang="de-CH" sz="2400" dirty="0"/>
          </a:p>
        </p:txBody>
      </p:sp>
      <p:sp>
        <p:nvSpPr>
          <p:cNvPr id="4" name="Title 3">
            <a:extLst>
              <a:ext uri="{FF2B5EF4-FFF2-40B4-BE49-F238E27FC236}">
                <a16:creationId xmlns:a16="http://schemas.microsoft.com/office/drawing/2014/main" id="{0CE8081C-EEFE-05F6-A69A-C8867E6B87DF}"/>
              </a:ext>
            </a:extLst>
          </p:cNvPr>
          <p:cNvSpPr>
            <a:spLocks noGrp="1"/>
          </p:cNvSpPr>
          <p:nvPr>
            <p:ph type="title"/>
          </p:nvPr>
        </p:nvSpPr>
        <p:spPr/>
        <p:txBody>
          <a:bodyPr/>
          <a:lstStyle/>
          <a:p>
            <a:r>
              <a:rPr lang="en-US" dirty="0"/>
              <a:t>Wenn Du </a:t>
            </a:r>
            <a:r>
              <a:rPr lang="en-US" dirty="0" err="1"/>
              <a:t>uns</a:t>
            </a:r>
            <a:r>
              <a:rPr lang="en-US" dirty="0"/>
              <a:t> </a:t>
            </a:r>
            <a:r>
              <a:rPr lang="en-US" dirty="0" err="1"/>
              <a:t>mehr</a:t>
            </a:r>
            <a:r>
              <a:rPr lang="en-US" dirty="0"/>
              <a:t> </a:t>
            </a:r>
            <a:r>
              <a:rPr lang="en-US" dirty="0" err="1"/>
              <a:t>sagen</a:t>
            </a:r>
            <a:r>
              <a:rPr lang="en-US" dirty="0"/>
              <a:t> </a:t>
            </a:r>
            <a:r>
              <a:rPr lang="en-US" dirty="0" err="1"/>
              <a:t>willst</a:t>
            </a:r>
            <a:endParaRPr lang="de-CH" dirty="0"/>
          </a:p>
        </p:txBody>
      </p:sp>
      <p:sp>
        <p:nvSpPr>
          <p:cNvPr id="5" name="Slide Number Placeholder 4">
            <a:extLst>
              <a:ext uri="{FF2B5EF4-FFF2-40B4-BE49-F238E27FC236}">
                <a16:creationId xmlns:a16="http://schemas.microsoft.com/office/drawing/2014/main" id="{3FBC5EC3-BCEF-EF70-E948-562EE74A0EFB}"/>
              </a:ext>
            </a:extLst>
          </p:cNvPr>
          <p:cNvSpPr>
            <a:spLocks noGrp="1"/>
          </p:cNvSpPr>
          <p:nvPr>
            <p:ph type="sldNum" sz="quarter" idx="12"/>
          </p:nvPr>
        </p:nvSpPr>
        <p:spPr/>
        <p:txBody>
          <a:bodyPr/>
          <a:lstStyle/>
          <a:p>
            <a:fld id="{5A33CB2A-1702-4C1D-9CC4-8D472D39F19E}" type="slidenum">
              <a:rPr lang="en-US" smtClean="0"/>
              <a:t>56</a:t>
            </a:fld>
            <a:endParaRPr lang="en-US"/>
          </a:p>
        </p:txBody>
      </p:sp>
      <p:pic>
        <p:nvPicPr>
          <p:cNvPr id="11" name="Picture 10" descr="A close-up of a pencil&#10;&#10;AI-generated content may be incorrect.">
            <a:extLst>
              <a:ext uri="{FF2B5EF4-FFF2-40B4-BE49-F238E27FC236}">
                <a16:creationId xmlns:a16="http://schemas.microsoft.com/office/drawing/2014/main" id="{7C4D4243-DB97-A4DE-BAF0-7A3054F0906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0716" y="990778"/>
            <a:ext cx="3175000" cy="3175000"/>
          </a:xfrm>
          <a:prstGeom prst="rect">
            <a:avLst/>
          </a:prstGeom>
        </p:spPr>
      </p:pic>
      <p:sp>
        <p:nvSpPr>
          <p:cNvPr id="12" name="Text Placeholder 2">
            <a:extLst>
              <a:ext uri="{FF2B5EF4-FFF2-40B4-BE49-F238E27FC236}">
                <a16:creationId xmlns:a16="http://schemas.microsoft.com/office/drawing/2014/main" id="{B4BC7692-0DBD-9E98-A728-3360D77BB911}"/>
              </a:ext>
            </a:extLst>
          </p:cNvPr>
          <p:cNvSpPr txBox="1">
            <a:spLocks/>
          </p:cNvSpPr>
          <p:nvPr/>
        </p:nvSpPr>
        <p:spPr>
          <a:xfrm>
            <a:off x="6855278" y="4102860"/>
            <a:ext cx="4311973" cy="98672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Neue Haas Grotesk Text Pro" panose="020B05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Neue Haas Grotesk Text Pro" panose="020B05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a:t>Auch die  </a:t>
            </a:r>
            <a:r>
              <a:rPr lang="en-US" sz="2400" dirty="0" err="1"/>
              <a:t>Namensschilder</a:t>
            </a:r>
            <a:r>
              <a:rPr lang="en-US" sz="2400" dirty="0"/>
              <a:t> bitte in die Box </a:t>
            </a:r>
            <a:r>
              <a:rPr lang="en-US" sz="2400" dirty="0" err="1"/>
              <a:t>zurücklegen</a:t>
            </a:r>
            <a:r>
              <a:rPr lang="en-US" sz="2400" dirty="0"/>
              <a:t>!</a:t>
            </a:r>
            <a:endParaRPr lang="de-CH" sz="2400" dirty="0"/>
          </a:p>
        </p:txBody>
      </p:sp>
      <p:pic>
        <p:nvPicPr>
          <p:cNvPr id="14" name="Picture 13" descr="A close-up of a name tag&#10;&#10;AI-generated content may be incorrect.">
            <a:extLst>
              <a:ext uri="{FF2B5EF4-FFF2-40B4-BE49-F238E27FC236}">
                <a16:creationId xmlns:a16="http://schemas.microsoft.com/office/drawing/2014/main" id="{9DA088CA-4562-76BD-7C94-73774418BBD9}"/>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7346367" y="5089586"/>
            <a:ext cx="3329796" cy="1619699"/>
          </a:xfrm>
          <a:prstGeom prst="rect">
            <a:avLst/>
          </a:prstGeom>
        </p:spPr>
      </p:pic>
    </p:spTree>
    <p:extLst>
      <p:ext uri="{BB962C8B-B14F-4D97-AF65-F5344CB8AC3E}">
        <p14:creationId xmlns:p14="http://schemas.microsoft.com/office/powerpoint/2010/main" val="1698104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727C-7CCC-950F-C88B-6DC1B74898CC}"/>
              </a:ext>
            </a:extLst>
          </p:cNvPr>
          <p:cNvSpPr>
            <a:spLocks noGrp="1"/>
          </p:cNvSpPr>
          <p:nvPr>
            <p:ph type="title"/>
          </p:nvPr>
        </p:nvSpPr>
        <p:spPr/>
        <p:txBody>
          <a:bodyPr/>
          <a:lstStyle/>
          <a:p>
            <a:r>
              <a:rPr lang="de-CH" dirty="0"/>
              <a:t>Update…</a:t>
            </a:r>
          </a:p>
        </p:txBody>
      </p:sp>
      <p:sp>
        <p:nvSpPr>
          <p:cNvPr id="3" name="Content Placeholder 2">
            <a:extLst>
              <a:ext uri="{FF2B5EF4-FFF2-40B4-BE49-F238E27FC236}">
                <a16:creationId xmlns:a16="http://schemas.microsoft.com/office/drawing/2014/main" id="{003DAA7A-37EB-9725-3974-7E9D81F9414C}"/>
              </a:ext>
            </a:extLst>
          </p:cNvPr>
          <p:cNvSpPr>
            <a:spLocks noGrp="1"/>
          </p:cNvSpPr>
          <p:nvPr>
            <p:ph idx="1"/>
          </p:nvPr>
        </p:nvSpPr>
        <p:spPr/>
        <p:txBody>
          <a:bodyPr/>
          <a:lstStyle/>
          <a:p>
            <a:r>
              <a:rPr lang="de-CH" sz="2800" dirty="0"/>
              <a:t>Das KoMi Aroma-Testarium – V2</a:t>
            </a:r>
          </a:p>
          <a:p>
            <a:endParaRPr lang="de-CH" dirty="0"/>
          </a:p>
          <a:p>
            <a:endParaRPr lang="de-CH" dirty="0"/>
          </a:p>
          <a:p>
            <a:endParaRPr lang="de-CH" dirty="0"/>
          </a:p>
          <a:p>
            <a:endParaRPr lang="de-CH" dirty="0"/>
          </a:p>
          <a:p>
            <a:endParaRPr lang="de-CH" dirty="0"/>
          </a:p>
          <a:p>
            <a:r>
              <a:rPr lang="de-CH" dirty="0"/>
              <a:t>Es stehen 9 Aromen zum Test des eigenen Geruchssinns parat</a:t>
            </a:r>
            <a:br>
              <a:rPr lang="de-CH" dirty="0"/>
            </a:br>
            <a:r>
              <a:rPr lang="de-CH" dirty="0"/>
              <a:t>und 3 Dosen mit Kaffee-Bohnen zur «Neutralisierung».</a:t>
            </a:r>
          </a:p>
          <a:p>
            <a:r>
              <a:rPr lang="de-CH" dirty="0"/>
              <a:t>Dazu hat’s Bögen, in die man seine Lösung eintragen kann </a:t>
            </a:r>
          </a:p>
          <a:p>
            <a:endParaRPr lang="de-CH" dirty="0"/>
          </a:p>
          <a:p>
            <a:r>
              <a:rPr lang="de-CH" dirty="0"/>
              <a:t>Am Ende der Soirée gibt’s die Auflösung in Form einer verdeckten</a:t>
            </a:r>
            <a:br>
              <a:rPr lang="de-CH" dirty="0"/>
            </a:br>
            <a:r>
              <a:rPr lang="de-CH" dirty="0"/>
              <a:t>Karte. Man kann den Test also auch noch nach der Soirée machen.</a:t>
            </a:r>
          </a:p>
        </p:txBody>
      </p:sp>
      <p:sp>
        <p:nvSpPr>
          <p:cNvPr id="4" name="Slide Number Placeholder 3">
            <a:extLst>
              <a:ext uri="{FF2B5EF4-FFF2-40B4-BE49-F238E27FC236}">
                <a16:creationId xmlns:a16="http://schemas.microsoft.com/office/drawing/2014/main" id="{1F70370D-3C2A-ACB5-19A7-CFD5C188449E}"/>
              </a:ext>
            </a:extLst>
          </p:cNvPr>
          <p:cNvSpPr>
            <a:spLocks noGrp="1"/>
          </p:cNvSpPr>
          <p:nvPr>
            <p:ph type="sldNum" sz="quarter" idx="12"/>
          </p:nvPr>
        </p:nvSpPr>
        <p:spPr/>
        <p:txBody>
          <a:bodyPr/>
          <a:lstStyle/>
          <a:p>
            <a:fld id="{5A33CB2A-1702-4C1D-9CC4-8D472D39F19E}" type="slidenum">
              <a:rPr lang="en-US" smtClean="0"/>
              <a:t>6</a:t>
            </a:fld>
            <a:endParaRPr lang="en-US"/>
          </a:p>
        </p:txBody>
      </p:sp>
      <p:pic>
        <p:nvPicPr>
          <p:cNvPr id="7" name="Picture 6">
            <a:extLst>
              <a:ext uri="{FF2B5EF4-FFF2-40B4-BE49-F238E27FC236}">
                <a16:creationId xmlns:a16="http://schemas.microsoft.com/office/drawing/2014/main" id="{3BA73E2B-2F1E-31AC-4A82-92A22FDC0D9E}"/>
              </a:ext>
            </a:extLst>
          </p:cNvPr>
          <p:cNvPicPr>
            <a:picLocks noChangeAspect="1"/>
          </p:cNvPicPr>
          <p:nvPr/>
        </p:nvPicPr>
        <p:blipFill>
          <a:blip r:embed="rId2"/>
          <a:srcRect t="10776"/>
          <a:stretch>
            <a:fillRect/>
          </a:stretch>
        </p:blipFill>
        <p:spPr>
          <a:xfrm>
            <a:off x="0" y="1720312"/>
            <a:ext cx="12192000" cy="1894924"/>
          </a:xfrm>
          <a:prstGeom prst="rect">
            <a:avLst/>
          </a:prstGeom>
        </p:spPr>
      </p:pic>
      <p:pic>
        <p:nvPicPr>
          <p:cNvPr id="6" name="Picture 5">
            <a:extLst>
              <a:ext uri="{FF2B5EF4-FFF2-40B4-BE49-F238E27FC236}">
                <a16:creationId xmlns:a16="http://schemas.microsoft.com/office/drawing/2014/main" id="{1F253E2C-82BD-63DB-03F3-9C01E54AD07C}"/>
              </a:ext>
            </a:extLst>
          </p:cNvPr>
          <p:cNvPicPr>
            <a:picLocks noChangeAspect="1"/>
          </p:cNvPicPr>
          <p:nvPr/>
        </p:nvPicPr>
        <p:blipFill>
          <a:blip r:embed="rId3"/>
          <a:stretch>
            <a:fillRect/>
          </a:stretch>
        </p:blipFill>
        <p:spPr>
          <a:xfrm rot="1440000">
            <a:off x="8462365" y="2890435"/>
            <a:ext cx="2458205" cy="3438000"/>
          </a:xfrm>
          <a:prstGeom prst="rect">
            <a:avLst/>
          </a:prstGeom>
          <a:ln>
            <a:no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6215B9D3-1F05-C2E0-8E4F-34B8A988AEAB}"/>
              </a:ext>
            </a:extLst>
          </p:cNvPr>
          <p:cNvSpPr/>
          <p:nvPr/>
        </p:nvSpPr>
        <p:spPr>
          <a:xfrm>
            <a:off x="6789987" y="4723652"/>
            <a:ext cx="821410" cy="557939"/>
          </a:xfrm>
          <a:prstGeom prst="rightArrow">
            <a:avLst/>
          </a:prstGeom>
          <a:solidFill>
            <a:srgbClr val="D2B4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056558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A4DB9-B21F-214E-AA93-70A6D03D14C9}"/>
            </a:ext>
          </a:extLst>
        </p:cNvPr>
        <p:cNvGrpSpPr/>
        <p:nvPr/>
      </p:nvGrpSpPr>
      <p:grpSpPr>
        <a:xfrm>
          <a:off x="0" y="0"/>
          <a:ext cx="0" cy="0"/>
          <a:chOff x="0" y="0"/>
          <a:chExt cx="0" cy="0"/>
        </a:xfrm>
      </p:grpSpPr>
      <p:pic>
        <p:nvPicPr>
          <p:cNvPr id="3" name="Picture 2" descr="SMS Phishing | Help Centre | Melita Malta">
            <a:extLst>
              <a:ext uri="{FF2B5EF4-FFF2-40B4-BE49-F238E27FC236}">
                <a16:creationId xmlns:a16="http://schemas.microsoft.com/office/drawing/2014/main" id="{A06100A5-2C81-E994-3C1E-9018EA01483E}"/>
              </a:ext>
            </a:extLst>
          </p:cNvPr>
          <p:cNvPicPr>
            <a:picLocks noChangeAspect="1"/>
          </p:cNvPicPr>
          <p:nvPr/>
        </p:nvPicPr>
        <p:blipFill>
          <a:blip r:embed="rId3"/>
          <a:stretch>
            <a:fillRect/>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E22F8B4F-4F53-BB43-A826-B91BC66817AA}"/>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C6051F95-5207-8475-D02A-BBA7F1BB4F5B}"/>
              </a:ext>
            </a:extLst>
          </p:cNvPr>
          <p:cNvSpPr txBox="1">
            <a:spLocks/>
          </p:cNvSpPr>
          <p:nvPr/>
        </p:nvSpPr>
        <p:spPr>
          <a:xfrm>
            <a:off x="7263863" y="6034208"/>
            <a:ext cx="4761123" cy="6355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lnSpc>
                <a:spcPct val="120000"/>
              </a:lnSpc>
            </a:pPr>
            <a:r>
              <a:rPr lang="en-US" dirty="0"/>
              <a:t>SMS Phishing</a:t>
            </a:r>
            <a:endParaRPr lang="de-CH" dirty="0"/>
          </a:p>
        </p:txBody>
      </p:sp>
      <p:sp>
        <p:nvSpPr>
          <p:cNvPr id="10" name="Subtitle 2">
            <a:extLst>
              <a:ext uri="{FF2B5EF4-FFF2-40B4-BE49-F238E27FC236}">
                <a16:creationId xmlns:a16="http://schemas.microsoft.com/office/drawing/2014/main" id="{DC987584-4192-3361-BCFB-5727A3B06C2A}"/>
              </a:ext>
            </a:extLst>
          </p:cNvPr>
          <p:cNvSpPr txBox="1">
            <a:spLocks/>
          </p:cNvSpPr>
          <p:nvPr/>
        </p:nvSpPr>
        <p:spPr>
          <a:xfrm>
            <a:off x="8507392" y="4077930"/>
            <a:ext cx="3620386"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err="1"/>
              <a:t>Vorsicht</a:t>
            </a:r>
            <a:r>
              <a:rPr lang="en-US" sz="3200" dirty="0"/>
              <a:t>!</a:t>
            </a:r>
          </a:p>
        </p:txBody>
      </p:sp>
      <p:pic>
        <p:nvPicPr>
          <p:cNvPr id="5" name="Picture 4">
            <a:extLst>
              <a:ext uri="{FF2B5EF4-FFF2-40B4-BE49-F238E27FC236}">
                <a16:creationId xmlns:a16="http://schemas.microsoft.com/office/drawing/2014/main" id="{5A9C4837-9BB4-3944-B6A9-B0C22A744F67}"/>
              </a:ext>
            </a:extLst>
          </p:cNvPr>
          <p:cNvPicPr>
            <a:picLocks noChangeAspect="1"/>
          </p:cNvPicPr>
          <p:nvPr/>
        </p:nvPicPr>
        <p:blipFill>
          <a:blip r:embed="rId4"/>
          <a:stretch>
            <a:fillRect/>
          </a:stretch>
        </p:blipFill>
        <p:spPr>
          <a:xfrm>
            <a:off x="10214536" y="188210"/>
            <a:ext cx="1699407" cy="838273"/>
          </a:xfrm>
          <a:prstGeom prst="rect">
            <a:avLst/>
          </a:prstGeom>
        </p:spPr>
      </p:pic>
      <p:pic>
        <p:nvPicPr>
          <p:cNvPr id="6" name="Picture 5">
            <a:extLst>
              <a:ext uri="{FF2B5EF4-FFF2-40B4-BE49-F238E27FC236}">
                <a16:creationId xmlns:a16="http://schemas.microsoft.com/office/drawing/2014/main" id="{3EB2B432-BCBF-2C9F-D6F5-AEC914F7B5A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794" y="0"/>
            <a:ext cx="2603591" cy="1093305"/>
          </a:xfrm>
          <a:prstGeom prst="rect">
            <a:avLst/>
          </a:prstGeom>
        </p:spPr>
      </p:pic>
      <p:sp>
        <p:nvSpPr>
          <p:cNvPr id="12" name="Star: 32 Points 11">
            <a:extLst>
              <a:ext uri="{FF2B5EF4-FFF2-40B4-BE49-F238E27FC236}">
                <a16:creationId xmlns:a16="http://schemas.microsoft.com/office/drawing/2014/main" id="{F83D9671-E108-4F71-85F7-3EFBE5B25D1D}"/>
              </a:ext>
            </a:extLst>
          </p:cNvPr>
          <p:cNvSpPr/>
          <p:nvPr/>
        </p:nvSpPr>
        <p:spPr>
          <a:xfrm rot="2265983">
            <a:off x="10314840" y="432021"/>
            <a:ext cx="1498798" cy="983561"/>
          </a:xfrm>
          <a:prstGeom prst="star32">
            <a:avLst>
              <a:gd name="adj" fmla="val 45381"/>
            </a:avLst>
          </a:prstGeom>
          <a:solidFill>
            <a:srgbClr val="FFFF00"/>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de-CH" dirty="0">
                <a:solidFill>
                  <a:sysClr val="windowText" lastClr="000000"/>
                </a:solidFill>
              </a:rPr>
              <a:t>Zuhörer-Hinweis</a:t>
            </a:r>
          </a:p>
        </p:txBody>
      </p:sp>
      <p:sp>
        <p:nvSpPr>
          <p:cNvPr id="2" name="Star: 32 Points 1">
            <a:extLst>
              <a:ext uri="{FF2B5EF4-FFF2-40B4-BE49-F238E27FC236}">
                <a16:creationId xmlns:a16="http://schemas.microsoft.com/office/drawing/2014/main" id="{8005A583-5A74-01FB-8604-BB4243E454C7}"/>
              </a:ext>
            </a:extLst>
          </p:cNvPr>
          <p:cNvSpPr/>
          <p:nvPr/>
        </p:nvSpPr>
        <p:spPr>
          <a:xfrm rot="21010542">
            <a:off x="786415" y="667307"/>
            <a:ext cx="1498798" cy="983561"/>
          </a:xfrm>
          <a:prstGeom prst="star32">
            <a:avLst>
              <a:gd name="adj" fmla="val 45381"/>
            </a:avLst>
          </a:prstGeom>
          <a:solidFill>
            <a:srgbClr val="FFFF00"/>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de-CH" dirty="0">
                <a:solidFill>
                  <a:sysClr val="windowText" lastClr="000000"/>
                </a:solidFill>
              </a:rPr>
              <a:t>Bonus-Thema</a:t>
            </a:r>
          </a:p>
        </p:txBody>
      </p:sp>
    </p:spTree>
    <p:extLst>
      <p:ext uri="{BB962C8B-B14F-4D97-AF65-F5344CB8AC3E}">
        <p14:creationId xmlns:p14="http://schemas.microsoft.com/office/powerpoint/2010/main" val="92991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16289-AF74-CCA0-996E-30C24E41B2E7}"/>
              </a:ext>
            </a:extLst>
          </p:cNvPr>
          <p:cNvSpPr>
            <a:spLocks noGrp="1"/>
          </p:cNvSpPr>
          <p:nvPr>
            <p:ph type="title"/>
          </p:nvPr>
        </p:nvSpPr>
        <p:spPr/>
        <p:txBody>
          <a:bodyPr/>
          <a:lstStyle/>
          <a:p>
            <a:r>
              <a:rPr lang="de-CH" dirty="0"/>
              <a:t>Schadenszahlen durch SMS Phishing*</a:t>
            </a:r>
          </a:p>
        </p:txBody>
      </p:sp>
      <p:sp>
        <p:nvSpPr>
          <p:cNvPr id="3" name="Content Placeholder 2">
            <a:extLst>
              <a:ext uri="{FF2B5EF4-FFF2-40B4-BE49-F238E27FC236}">
                <a16:creationId xmlns:a16="http://schemas.microsoft.com/office/drawing/2014/main" id="{EF9FD3BB-E859-5E33-CC83-A099DB903DE1}"/>
              </a:ext>
            </a:extLst>
          </p:cNvPr>
          <p:cNvSpPr>
            <a:spLocks noGrp="1"/>
          </p:cNvSpPr>
          <p:nvPr>
            <p:ph idx="1"/>
          </p:nvPr>
        </p:nvSpPr>
        <p:spPr>
          <a:xfrm>
            <a:off x="516099" y="1093305"/>
            <a:ext cx="6169182" cy="5220684"/>
          </a:xfrm>
        </p:spPr>
        <p:txBody>
          <a:bodyPr/>
          <a:lstStyle/>
          <a:p>
            <a:pPr lvl="0">
              <a:spcBef>
                <a:spcPts val="600"/>
              </a:spcBef>
            </a:pPr>
            <a:r>
              <a:rPr lang="de-CH" b="1" dirty="0"/>
              <a:t>Bekannte Schadensfälle in der Schweiz:</a:t>
            </a:r>
            <a:endParaRPr lang="de-CH" dirty="0"/>
          </a:p>
          <a:p>
            <a:pPr lvl="1">
              <a:spcBef>
                <a:spcPts val="600"/>
              </a:spcBef>
            </a:pPr>
            <a:r>
              <a:rPr lang="de-CH" dirty="0"/>
              <a:t>Genf: 154 Opfer, </a:t>
            </a:r>
            <a:r>
              <a:rPr lang="de-CH" b="1" dirty="0"/>
              <a:t>CHF 1,9 Mio.</a:t>
            </a:r>
            <a:r>
              <a:rPr lang="de-CH" dirty="0"/>
              <a:t> Schaden </a:t>
            </a:r>
            <a:br>
              <a:rPr lang="de-CH" dirty="0"/>
            </a:br>
            <a:r>
              <a:rPr lang="de-CH" dirty="0"/>
              <a:t>= </a:t>
            </a:r>
            <a:r>
              <a:rPr lang="de-CH" dirty="0">
                <a:sym typeface="Symbol" panose="05050102010706020507" pitchFamily="18" charset="2"/>
              </a:rPr>
              <a:t> </a:t>
            </a:r>
            <a:r>
              <a:rPr lang="de-CH" dirty="0"/>
              <a:t>12’000 CHF pro Fall</a:t>
            </a:r>
          </a:p>
          <a:p>
            <a:pPr lvl="1">
              <a:spcBef>
                <a:spcPts val="600"/>
              </a:spcBef>
            </a:pPr>
            <a:r>
              <a:rPr lang="de-CH" dirty="0"/>
              <a:t>Waadt: 40 Opfer, </a:t>
            </a:r>
            <a:r>
              <a:rPr lang="de-CH" b="1" dirty="0"/>
              <a:t>CHF 260'000</a:t>
            </a:r>
            <a:r>
              <a:rPr lang="de-CH" dirty="0"/>
              <a:t> Schaden </a:t>
            </a:r>
            <a:br>
              <a:rPr lang="de-CH" dirty="0"/>
            </a:br>
            <a:r>
              <a:rPr lang="de-CH" dirty="0"/>
              <a:t>= </a:t>
            </a:r>
            <a:r>
              <a:rPr lang="de-CH" dirty="0">
                <a:sym typeface="Symbol" panose="05050102010706020507" pitchFamily="18" charset="2"/>
              </a:rPr>
              <a:t> 6</a:t>
            </a:r>
            <a:r>
              <a:rPr lang="de-CH" dirty="0"/>
              <a:t>’500 CHF pro Fall</a:t>
            </a:r>
          </a:p>
          <a:p>
            <a:pPr>
              <a:spcBef>
                <a:spcPts val="600"/>
              </a:spcBef>
            </a:pPr>
            <a:endParaRPr lang="de-CH" dirty="0"/>
          </a:p>
          <a:p>
            <a:pPr>
              <a:spcBef>
                <a:spcPts val="600"/>
              </a:spcBef>
            </a:pPr>
            <a:r>
              <a:rPr lang="de-CH" b="1" dirty="0"/>
              <a:t>Was ist passiert?</a:t>
            </a:r>
          </a:p>
          <a:p>
            <a:pPr>
              <a:spcBef>
                <a:spcPts val="600"/>
              </a:spcBef>
            </a:pPr>
            <a:r>
              <a:rPr lang="de-CH" dirty="0"/>
              <a:t>Es wurde eine SMS empfangen. Entweder ist noch eine Zustellgebühr für ein Paket zu entrichten oder eine Busse zu zahlen oder eine Entschädigung steht an oder ein Gewinn wartet ….</a:t>
            </a:r>
          </a:p>
          <a:p>
            <a:pPr>
              <a:spcBef>
                <a:spcPts val="600"/>
              </a:spcBef>
            </a:pPr>
            <a:endParaRPr lang="de-CH" dirty="0"/>
          </a:p>
          <a:p>
            <a:pPr>
              <a:spcBef>
                <a:spcPts val="600"/>
              </a:spcBef>
            </a:pPr>
            <a:endParaRPr lang="de-CH" dirty="0"/>
          </a:p>
          <a:p>
            <a:pPr>
              <a:spcBef>
                <a:spcPts val="600"/>
              </a:spcBef>
            </a:pPr>
            <a:r>
              <a:rPr lang="de-CH" dirty="0"/>
              <a:t>* = </a:t>
            </a:r>
            <a:r>
              <a:rPr lang="de-CH" b="1" dirty="0">
                <a:solidFill>
                  <a:srgbClr val="FF0000"/>
                </a:solidFill>
              </a:rPr>
              <a:t>P</a:t>
            </a:r>
            <a:r>
              <a:rPr lang="de-CH" dirty="0"/>
              <a:t>assword - F</a:t>
            </a:r>
            <a:r>
              <a:rPr lang="de-CH" b="1" dirty="0">
                <a:solidFill>
                  <a:srgbClr val="FF0000"/>
                </a:solidFill>
              </a:rPr>
              <a:t>ishing</a:t>
            </a:r>
            <a:endParaRPr lang="de-CH" dirty="0">
              <a:solidFill>
                <a:srgbClr val="FF0000"/>
              </a:solidFill>
            </a:endParaRPr>
          </a:p>
        </p:txBody>
      </p:sp>
      <p:sp>
        <p:nvSpPr>
          <p:cNvPr id="4" name="Slide Number Placeholder 3">
            <a:extLst>
              <a:ext uri="{FF2B5EF4-FFF2-40B4-BE49-F238E27FC236}">
                <a16:creationId xmlns:a16="http://schemas.microsoft.com/office/drawing/2014/main" id="{1BD59B1A-7E76-7EB6-A077-7809B66CD932}"/>
              </a:ext>
            </a:extLst>
          </p:cNvPr>
          <p:cNvSpPr>
            <a:spLocks noGrp="1"/>
          </p:cNvSpPr>
          <p:nvPr>
            <p:ph type="sldNum" sz="quarter" idx="12"/>
          </p:nvPr>
        </p:nvSpPr>
        <p:spPr/>
        <p:txBody>
          <a:bodyPr/>
          <a:lstStyle/>
          <a:p>
            <a:fld id="{5A33CB2A-1702-4C1D-9CC4-8D472D39F19E}" type="slidenum">
              <a:rPr lang="en-US" smtClean="0"/>
              <a:t>8</a:t>
            </a:fld>
            <a:endParaRPr lang="en-US"/>
          </a:p>
        </p:txBody>
      </p:sp>
      <p:pic>
        <p:nvPicPr>
          <p:cNvPr id="7" name="Picture 6">
            <a:extLst>
              <a:ext uri="{FF2B5EF4-FFF2-40B4-BE49-F238E27FC236}">
                <a16:creationId xmlns:a16="http://schemas.microsoft.com/office/drawing/2014/main" id="{A573CE89-F321-1DD5-691C-C7CC6B0A38FC}"/>
              </a:ext>
            </a:extLst>
          </p:cNvPr>
          <p:cNvPicPr>
            <a:picLocks noChangeAspect="1"/>
          </p:cNvPicPr>
          <p:nvPr/>
        </p:nvPicPr>
        <p:blipFill>
          <a:blip r:embed="rId2"/>
          <a:stretch>
            <a:fillRect/>
          </a:stretch>
        </p:blipFill>
        <p:spPr>
          <a:xfrm>
            <a:off x="6685281" y="822939"/>
            <a:ext cx="4008467" cy="2728196"/>
          </a:xfrm>
          <a:prstGeom prst="rect">
            <a:avLst/>
          </a:prstGeom>
        </p:spPr>
      </p:pic>
      <p:pic>
        <p:nvPicPr>
          <p:cNvPr id="5" name="Picture 4">
            <a:extLst>
              <a:ext uri="{FF2B5EF4-FFF2-40B4-BE49-F238E27FC236}">
                <a16:creationId xmlns:a16="http://schemas.microsoft.com/office/drawing/2014/main" id="{3AB48D98-F9F8-07D6-A01B-654C967BE333}"/>
              </a:ext>
            </a:extLst>
          </p:cNvPr>
          <p:cNvPicPr>
            <a:picLocks noChangeAspect="1"/>
          </p:cNvPicPr>
          <p:nvPr/>
        </p:nvPicPr>
        <p:blipFill>
          <a:blip r:embed="rId3"/>
          <a:stretch>
            <a:fillRect/>
          </a:stretch>
        </p:blipFill>
        <p:spPr>
          <a:xfrm>
            <a:off x="8564521" y="2057260"/>
            <a:ext cx="3284100" cy="3144541"/>
          </a:xfrm>
          <a:prstGeom prst="rect">
            <a:avLst/>
          </a:prstGeom>
        </p:spPr>
      </p:pic>
      <p:pic>
        <p:nvPicPr>
          <p:cNvPr id="9" name="Picture 8">
            <a:extLst>
              <a:ext uri="{FF2B5EF4-FFF2-40B4-BE49-F238E27FC236}">
                <a16:creationId xmlns:a16="http://schemas.microsoft.com/office/drawing/2014/main" id="{6A522A48-3446-686A-AB78-54C16C93616B}"/>
              </a:ext>
            </a:extLst>
          </p:cNvPr>
          <p:cNvPicPr>
            <a:picLocks noChangeAspect="1"/>
          </p:cNvPicPr>
          <p:nvPr/>
        </p:nvPicPr>
        <p:blipFill>
          <a:blip r:embed="rId4"/>
          <a:stretch>
            <a:fillRect/>
          </a:stretch>
        </p:blipFill>
        <p:spPr>
          <a:xfrm>
            <a:off x="7019226" y="3024486"/>
            <a:ext cx="2834639" cy="2703965"/>
          </a:xfrm>
          <a:prstGeom prst="rect">
            <a:avLst/>
          </a:prstGeom>
        </p:spPr>
      </p:pic>
      <p:pic>
        <p:nvPicPr>
          <p:cNvPr id="11" name="Picture 10">
            <a:extLst>
              <a:ext uri="{FF2B5EF4-FFF2-40B4-BE49-F238E27FC236}">
                <a16:creationId xmlns:a16="http://schemas.microsoft.com/office/drawing/2014/main" id="{055CC438-D95E-982F-8AC8-A5E97DDB1A43}"/>
              </a:ext>
            </a:extLst>
          </p:cNvPr>
          <p:cNvPicPr>
            <a:picLocks noChangeAspect="1"/>
          </p:cNvPicPr>
          <p:nvPr/>
        </p:nvPicPr>
        <p:blipFill>
          <a:blip r:embed="rId5"/>
          <a:stretch>
            <a:fillRect/>
          </a:stretch>
        </p:blipFill>
        <p:spPr>
          <a:xfrm>
            <a:off x="8939389" y="3476959"/>
            <a:ext cx="2838497" cy="3375510"/>
          </a:xfrm>
          <a:prstGeom prst="rect">
            <a:avLst/>
          </a:prstGeom>
        </p:spPr>
      </p:pic>
    </p:spTree>
    <p:extLst>
      <p:ext uri="{BB962C8B-B14F-4D97-AF65-F5344CB8AC3E}">
        <p14:creationId xmlns:p14="http://schemas.microsoft.com/office/powerpoint/2010/main" val="298211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F62C-FCBC-5ED4-E4BA-497931F6910E}"/>
              </a:ext>
            </a:extLst>
          </p:cNvPr>
          <p:cNvSpPr>
            <a:spLocks noGrp="1"/>
          </p:cNvSpPr>
          <p:nvPr>
            <p:ph type="title"/>
          </p:nvPr>
        </p:nvSpPr>
        <p:spPr/>
        <p:txBody>
          <a:bodyPr/>
          <a:lstStyle/>
          <a:p>
            <a:r>
              <a:rPr lang="de-CH" dirty="0"/>
              <a:t>Wo ist das Problem?</a:t>
            </a:r>
          </a:p>
        </p:txBody>
      </p:sp>
      <p:sp>
        <p:nvSpPr>
          <p:cNvPr id="3" name="Content Placeholder 2">
            <a:extLst>
              <a:ext uri="{FF2B5EF4-FFF2-40B4-BE49-F238E27FC236}">
                <a16:creationId xmlns:a16="http://schemas.microsoft.com/office/drawing/2014/main" id="{26386BBC-7BF1-A3B0-82B6-C00393CF361E}"/>
              </a:ext>
            </a:extLst>
          </p:cNvPr>
          <p:cNvSpPr>
            <a:spLocks noGrp="1"/>
          </p:cNvSpPr>
          <p:nvPr>
            <p:ph idx="1"/>
          </p:nvPr>
        </p:nvSpPr>
        <p:spPr>
          <a:xfrm>
            <a:off x="516099" y="1093305"/>
            <a:ext cx="7073422" cy="5220684"/>
          </a:xfrm>
        </p:spPr>
        <p:txBody>
          <a:bodyPr/>
          <a:lstStyle/>
          <a:p>
            <a:r>
              <a:rPr lang="de-CH" dirty="0"/>
              <a:t>Klickt man auf die Links, wird man auf eine täuschend echte Seite der Post, Bank o.ä. umgeleitet. </a:t>
            </a:r>
          </a:p>
          <a:p>
            <a:r>
              <a:rPr lang="de-CH" dirty="0"/>
              <a:t>Im Laufe von ein paar Dialogen wird man dann dazu aufgefordert sich bei seiner Bank einzuloggen, damit der Gewinn/Erstattung ausgezahlt oder die Busse/Zustellgebühr bezahlt werden kann.</a:t>
            </a:r>
          </a:p>
          <a:p>
            <a:endParaRPr lang="de-CH" dirty="0"/>
          </a:p>
          <a:p>
            <a:r>
              <a:rPr lang="de-CH" b="1" dirty="0"/>
              <a:t>Wenn man das tut, dann haben die Verbrecher jetzt die Zugangsdaten zu Deinem Konto!</a:t>
            </a:r>
          </a:p>
          <a:p>
            <a:endParaRPr lang="de-CH" dirty="0"/>
          </a:p>
          <a:p>
            <a:r>
              <a:rPr lang="de-CH" dirty="0"/>
              <a:t>Und dann kommt sicher nichts rein sondern die Gauner heben  alles ab was geht.</a:t>
            </a:r>
          </a:p>
        </p:txBody>
      </p:sp>
      <p:sp>
        <p:nvSpPr>
          <p:cNvPr id="4" name="Slide Number Placeholder 3">
            <a:extLst>
              <a:ext uri="{FF2B5EF4-FFF2-40B4-BE49-F238E27FC236}">
                <a16:creationId xmlns:a16="http://schemas.microsoft.com/office/drawing/2014/main" id="{AC22D097-ECA9-5450-E480-4D9FA5B49ED9}"/>
              </a:ext>
            </a:extLst>
          </p:cNvPr>
          <p:cNvSpPr>
            <a:spLocks noGrp="1"/>
          </p:cNvSpPr>
          <p:nvPr>
            <p:ph type="sldNum" sz="quarter" idx="12"/>
          </p:nvPr>
        </p:nvSpPr>
        <p:spPr/>
        <p:txBody>
          <a:bodyPr/>
          <a:lstStyle/>
          <a:p>
            <a:fld id="{5A33CB2A-1702-4C1D-9CC4-8D472D39F19E}" type="slidenum">
              <a:rPr lang="en-US" smtClean="0"/>
              <a:t>9</a:t>
            </a:fld>
            <a:endParaRPr lang="en-US"/>
          </a:p>
        </p:txBody>
      </p:sp>
      <p:pic>
        <p:nvPicPr>
          <p:cNvPr id="5" name="Picture 4" descr="Smishing: Phishing-Angriffe per SMS erkennen und abwehren">
            <a:extLst>
              <a:ext uri="{FF2B5EF4-FFF2-40B4-BE49-F238E27FC236}">
                <a16:creationId xmlns:a16="http://schemas.microsoft.com/office/drawing/2014/main" id="{755555EA-F523-69DF-A455-7DF13C2B2DB5}"/>
              </a:ext>
            </a:extLst>
          </p:cNvPr>
          <p:cNvPicPr>
            <a:picLocks noChangeAspect="1"/>
          </p:cNvPicPr>
          <p:nvPr/>
        </p:nvPicPr>
        <p:blipFill>
          <a:blip r:embed="rId2"/>
          <a:srcRect l="27806"/>
          <a:stretch>
            <a:fillRect/>
          </a:stretch>
        </p:blipFill>
        <p:spPr>
          <a:xfrm>
            <a:off x="7946467" y="1093305"/>
            <a:ext cx="3372924" cy="3115310"/>
          </a:xfrm>
          <a:prstGeom prst="rect">
            <a:avLst/>
          </a:prstGeom>
        </p:spPr>
      </p:pic>
      <p:pic>
        <p:nvPicPr>
          <p:cNvPr id="6" name="Picture 5" descr="Leeres Bankkonto, unformatiertes Konzept, Volltondarstellung  Stock-Vektorgrafik - Alamy">
            <a:extLst>
              <a:ext uri="{FF2B5EF4-FFF2-40B4-BE49-F238E27FC236}">
                <a16:creationId xmlns:a16="http://schemas.microsoft.com/office/drawing/2014/main" id="{2DFE4877-D116-8344-5C1D-453E7E6D3E7C}"/>
              </a:ext>
            </a:extLst>
          </p:cNvPr>
          <p:cNvPicPr>
            <a:picLocks noChangeAspect="1"/>
          </p:cNvPicPr>
          <p:nvPr/>
        </p:nvPicPr>
        <p:blipFill>
          <a:blip r:embed="rId3"/>
          <a:srcRect b="6235"/>
          <a:stretch>
            <a:fillRect/>
          </a:stretch>
        </p:blipFill>
        <p:spPr>
          <a:xfrm>
            <a:off x="7357872" y="2405216"/>
            <a:ext cx="3419856" cy="3972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442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well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d258917-277f-42cd-a3cd-14c4e9ee58bc}" enabled="1" method="Standard" siteId="{38ae3bcd-9579-4fd4-adda-b42e1495d55a}" contentBits="0" removed="0"/>
</clbl:labelList>
</file>

<file path=docProps/app.xml><?xml version="1.0" encoding="utf-8"?>
<Properties xmlns="http://schemas.openxmlformats.org/officeDocument/2006/extended-properties" xmlns:vt="http://schemas.openxmlformats.org/officeDocument/2006/docPropsVTypes">
  <Template/>
  <TotalTime>0</TotalTime>
  <Words>4419</Words>
  <Application>Microsoft Office PowerPoint</Application>
  <PresentationFormat>Widescreen</PresentationFormat>
  <Paragraphs>519</Paragraphs>
  <Slides>56</Slides>
  <Notes>8</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Aptos</vt:lpstr>
      <vt:lpstr>Arial</vt:lpstr>
      <vt:lpstr>Fave Script Bold Pro</vt:lpstr>
      <vt:lpstr>Neue Haas Grotesk Text Pro</vt:lpstr>
      <vt:lpstr>Symbol</vt:lpstr>
      <vt:lpstr>Wingdings</vt:lpstr>
      <vt:lpstr>SwellVTI</vt:lpstr>
      <vt:lpstr>PowerPoint Presentation</vt:lpstr>
      <vt:lpstr>Willkommen zur </vt:lpstr>
      <vt:lpstr>Elektromobilität</vt:lpstr>
      <vt:lpstr>Energieverbrauch je nach Geschwindigkeit</vt:lpstr>
      <vt:lpstr>Bevölkerungsentwicklung</vt:lpstr>
      <vt:lpstr>Update…</vt:lpstr>
      <vt:lpstr>PowerPoint Presentation</vt:lpstr>
      <vt:lpstr>Schadenszahlen durch SMS Phishing*</vt:lpstr>
      <vt:lpstr>Wo ist das Problem?</vt:lpstr>
      <vt:lpstr>Wie funktioniert das überhaupt?  Woher kennen denn die meine Nummer?</vt:lpstr>
      <vt:lpstr>Gegenmassnahmen</vt:lpstr>
      <vt:lpstr>PowerPoint Presentation</vt:lpstr>
      <vt:lpstr>Der Fingerabdruck</vt:lpstr>
      <vt:lpstr>Geschichte der Fingerabdrücke</vt:lpstr>
      <vt:lpstr>Fingerabdrücke heute</vt:lpstr>
      <vt:lpstr>Fingerabdrücken «anders»</vt:lpstr>
      <vt:lpstr>PowerPoint Presentation</vt:lpstr>
      <vt:lpstr>Experiment 1 – Zum Zuschauen</vt:lpstr>
      <vt:lpstr>Experiment 2 – Zum Mitmachen</vt:lpstr>
      <vt:lpstr>Experiment 2 - Erklärung</vt:lpstr>
      <vt:lpstr>Pause</vt:lpstr>
      <vt:lpstr>PowerPoint Presentation</vt:lpstr>
      <vt:lpstr>Arten der Unordnung</vt:lpstr>
      <vt:lpstr>Warum entsteht Unordnung und was entsteht daraus?</vt:lpstr>
      <vt:lpstr>Warum macht Ordnung glücklich?</vt:lpstr>
      <vt:lpstr>Wie erreiche ich Ordnung?</vt:lpstr>
      <vt:lpstr>Wie halte ich Ordnung?</vt:lpstr>
      <vt:lpstr>Fazit</vt:lpstr>
      <vt:lpstr>PowerPoint Presentation</vt:lpstr>
      <vt:lpstr>Das Dilemma</vt:lpstr>
      <vt:lpstr>Woher kommt’s?</vt:lpstr>
      <vt:lpstr>Welche Tragweite ergibt sich jetzt daraus?</vt:lpstr>
      <vt:lpstr>Die Lösung: Wettbewerb!</vt:lpstr>
      <vt:lpstr>Was lernen wir daraus?</vt:lpstr>
      <vt:lpstr>PowerPoint Presentation</vt:lpstr>
      <vt:lpstr>Die Grundbestandteile – Teil 1: Kola Nuss</vt:lpstr>
      <vt:lpstr>Die Grundbestandteile – Teil 2: Coca-Blätter</vt:lpstr>
      <vt:lpstr>Wie kam das Coca nach Europa?</vt:lpstr>
      <vt:lpstr>Wie wurde daraus jetzt Coca Cola?</vt:lpstr>
      <vt:lpstr>Zum Schluss ein paar Fun Facts zu Coca Cola</vt:lpstr>
      <vt:lpstr>PowerPoint Presentation</vt:lpstr>
      <vt:lpstr>Verarmter Aktionär</vt:lpstr>
      <vt:lpstr>Phantom des Büros</vt:lpstr>
      <vt:lpstr>Das Ende naht!</vt:lpstr>
      <vt:lpstr>Sektion «Fachkräftemangel»</vt:lpstr>
      <vt:lpstr>Fachkräftemangel überall</vt:lpstr>
      <vt:lpstr>Fachkräftemangel überall</vt:lpstr>
      <vt:lpstr>Fachkräftemangel überall</vt:lpstr>
      <vt:lpstr>Fachkräftemangel überall</vt:lpstr>
      <vt:lpstr>Fachkräftemangel überall</vt:lpstr>
      <vt:lpstr>Fachkräftemangel überall</vt:lpstr>
      <vt:lpstr>Quellen</vt:lpstr>
      <vt:lpstr>Quellen</vt:lpstr>
      <vt:lpstr>Vorschau</vt:lpstr>
      <vt:lpstr>Vorschau März</vt:lpstr>
      <vt:lpstr>Wenn Du uns mehr sagen willst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Künstliche Intelligenz</dc:title>
  <dc:creator>Michael Denzlein</dc:creator>
  <cp:lastModifiedBy>Michael Denzlein</cp:lastModifiedBy>
  <cp:revision>322</cp:revision>
  <dcterms:created xsi:type="dcterms:W3CDTF">2024-05-20T08:56:39Z</dcterms:created>
  <dcterms:modified xsi:type="dcterms:W3CDTF">2026-05-16T13:26:18Z</dcterms:modified>
</cp:coreProperties>
</file>